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2"/>
  </p:notesMasterIdLst>
  <p:sldIdLst>
    <p:sldId id="256" r:id="rId2"/>
    <p:sldId id="257" r:id="rId3"/>
    <p:sldId id="258" r:id="rId4"/>
    <p:sldId id="262" r:id="rId5"/>
    <p:sldId id="263" r:id="rId6"/>
    <p:sldId id="324" r:id="rId7"/>
    <p:sldId id="265" r:id="rId8"/>
    <p:sldId id="266" r:id="rId9"/>
    <p:sldId id="267" r:id="rId10"/>
    <p:sldId id="268" r:id="rId11"/>
    <p:sldId id="269" r:id="rId12"/>
    <p:sldId id="270" r:id="rId13"/>
    <p:sldId id="274" r:id="rId14"/>
    <p:sldId id="271" r:id="rId15"/>
    <p:sldId id="272" r:id="rId16"/>
    <p:sldId id="273" r:id="rId17"/>
    <p:sldId id="297" r:id="rId18"/>
    <p:sldId id="275" r:id="rId19"/>
    <p:sldId id="276" r:id="rId20"/>
    <p:sldId id="277" r:id="rId21"/>
    <p:sldId id="278" r:id="rId22"/>
    <p:sldId id="279" r:id="rId23"/>
    <p:sldId id="296" r:id="rId24"/>
    <p:sldId id="281" r:id="rId25"/>
    <p:sldId id="295" r:id="rId26"/>
    <p:sldId id="287" r:id="rId27"/>
    <p:sldId id="288" r:id="rId28"/>
    <p:sldId id="289" r:id="rId29"/>
    <p:sldId id="291" r:id="rId30"/>
    <p:sldId id="294" r:id="rId31"/>
    <p:sldId id="305" r:id="rId32"/>
    <p:sldId id="303" r:id="rId33"/>
    <p:sldId id="304" r:id="rId34"/>
    <p:sldId id="306" r:id="rId35"/>
    <p:sldId id="323" r:id="rId36"/>
    <p:sldId id="307" r:id="rId37"/>
    <p:sldId id="308" r:id="rId38"/>
    <p:sldId id="309" r:id="rId39"/>
    <p:sldId id="310" r:id="rId40"/>
    <p:sldId id="311" r:id="rId41"/>
    <p:sldId id="312" r:id="rId42"/>
    <p:sldId id="313" r:id="rId43"/>
    <p:sldId id="314" r:id="rId44"/>
    <p:sldId id="315" r:id="rId45"/>
    <p:sldId id="325" r:id="rId46"/>
    <p:sldId id="316" r:id="rId47"/>
    <p:sldId id="318" r:id="rId48"/>
    <p:sldId id="320" r:id="rId49"/>
    <p:sldId id="321" r:id="rId50"/>
    <p:sldId id="322" r:id="rId51"/>
    <p:sldId id="326" r:id="rId52"/>
    <p:sldId id="327" r:id="rId53"/>
    <p:sldId id="328" r:id="rId54"/>
    <p:sldId id="329" r:id="rId55"/>
    <p:sldId id="330" r:id="rId56"/>
    <p:sldId id="331" r:id="rId57"/>
    <p:sldId id="332" r:id="rId58"/>
    <p:sldId id="333" r:id="rId59"/>
    <p:sldId id="334" r:id="rId60"/>
    <p:sldId id="380" r:id="rId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92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7" d="100"/>
          <a:sy n="87" d="100"/>
        </p:scale>
        <p:origin x="533" y="4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c:spPr>
    </c:floor>
    <c:sideWall>
      <c:thickness val="0"/>
      <c:spPr>
        <a:noFill/>
        <a:ln>
          <a:noFill/>
        </a:ln>
        <a:effectLst/>
      </c:spPr>
    </c:sideWall>
    <c:backWall>
      <c:thickness val="0"/>
      <c:spPr>
        <a:noFill/>
        <a:ln>
          <a:noFill/>
        </a:ln>
        <a:effectLst/>
      </c:spPr>
    </c:backWall>
    <c:plotArea>
      <c:layout/>
      <c:pie3DChart>
        <c:varyColors val="1"/>
        <c:ser>
          <c:idx val="0"/>
          <c:order val="0"/>
          <c:tx>
            <c:strRef>
              <c:f>Sheet1!$B$1</c:f>
              <c:strCache>
                <c:ptCount val="1"/>
                <c:pt idx="0">
                  <c:v>Percentages(%)</c:v>
                </c:pt>
              </c:strCache>
            </c:strRef>
          </c:tx>
          <c:dPt>
            <c:idx val="0"/>
            <c:bubble3D val="0"/>
            <c:spPr>
              <a:solidFill>
                <a:schemeClr val="accent1"/>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1-E867-49C7-9400-78682AB578F5}"/>
              </c:ext>
            </c:extLst>
          </c:dPt>
          <c:dPt>
            <c:idx val="1"/>
            <c:bubble3D val="0"/>
            <c:spPr>
              <a:solidFill>
                <a:schemeClr val="accent2"/>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3-E867-49C7-9400-78682AB578F5}"/>
              </c:ext>
            </c:extLst>
          </c:dPt>
          <c:dPt>
            <c:idx val="2"/>
            <c:bubble3D val="0"/>
            <c:spPr>
              <a:solidFill>
                <a:schemeClr val="accent3"/>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5-E867-49C7-9400-78682AB578F5}"/>
              </c:ext>
            </c:extLst>
          </c:dPt>
          <c:dPt>
            <c:idx val="3"/>
            <c:bubble3D val="0"/>
            <c:spPr>
              <a:solidFill>
                <a:schemeClr val="accent4"/>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7-E867-49C7-9400-78682AB578F5}"/>
              </c:ext>
            </c:extLst>
          </c:dPt>
          <c:dLbls>
            <c:dLbl>
              <c:idx val="0"/>
              <c:layout>
                <c:manualLayout>
                  <c:x val="-0.184676214290249"/>
                  <c:y val="7.7097622839371605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E867-49C7-9400-78682AB578F5}"/>
                </c:ext>
              </c:extLst>
            </c:dLbl>
            <c:dLbl>
              <c:idx val="1"/>
              <c:layout>
                <c:manualLayout>
                  <c:x val="-0.20949172087701301"/>
                  <c:y val="-0.21024559090046299"/>
                </c:manualLayout>
              </c:layout>
              <c:dLblPos val="bestFit"/>
              <c:showLegendKey val="0"/>
              <c:showVal val="1"/>
              <c:showCatName val="0"/>
              <c:showSerName val="0"/>
              <c:showPercent val="0"/>
              <c:showBubbleSize val="0"/>
              <c:extLst>
                <c:ext xmlns:c15="http://schemas.microsoft.com/office/drawing/2012/chart" uri="{CE6537A1-D6FC-4f65-9D91-7224C49458BB}">
                  <c15:layout>
                    <c:manualLayout>
                      <c:w val="0.13347374421075101"/>
                      <c:h val="7.4810957392167907E-2"/>
                    </c:manualLayout>
                  </c15:layout>
                </c:ext>
                <c:ext xmlns:c16="http://schemas.microsoft.com/office/drawing/2014/chart" uri="{C3380CC4-5D6E-409C-BE32-E72D297353CC}">
                  <c16:uniqueId val="{00000003-E867-49C7-9400-78682AB578F5}"/>
                </c:ext>
              </c:extLst>
            </c:dLbl>
            <c:dLbl>
              <c:idx val="2"/>
              <c:layout>
                <c:manualLayout>
                  <c:x val="0.22349549618659001"/>
                  <c:y val="4.3661567745873202E-4"/>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E867-49C7-9400-78682AB578F5}"/>
                </c:ext>
              </c:extLst>
            </c:dLbl>
            <c:spPr>
              <a:noFill/>
              <a:ln>
                <a:noFill/>
              </a:ln>
              <a:effectLst/>
            </c:spPr>
            <c:txPr>
              <a:bodyPr rot="0" spcFirstLastPara="1" vertOverflow="ellipsis" vert="horz" wrap="square" lIns="38100" tIns="19050" rIns="38100" bIns="19050" anchor="ctr" anchorCtr="1">
                <a:spAutoFit/>
              </a:bodyPr>
              <a:lstStyle/>
              <a:p>
                <a:pPr>
                  <a:defRPr lang="en-US" sz="14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prstDash val="solid"/>
                  <a:round/>
                </a:ln>
                <a:effectLst/>
              </c:spPr>
            </c:leaderLines>
            <c:extLst>
              <c:ext xmlns:c15="http://schemas.microsoft.com/office/drawing/2012/chart" uri="{CE6537A1-D6FC-4f65-9D91-7224C49458BB}"/>
            </c:extLst>
          </c:dLbls>
          <c:cat>
            <c:strRef>
              <c:f>Sheet1!$A$2:$A$5</c:f>
              <c:strCache>
                <c:ptCount val="3"/>
                <c:pt idx="0">
                  <c:v>Young (&lt;35)</c:v>
                </c:pt>
                <c:pt idx="1">
                  <c:v>Middle (35-55)</c:v>
                </c:pt>
                <c:pt idx="2">
                  <c:v>Old (&gt;55)</c:v>
                </c:pt>
              </c:strCache>
            </c:strRef>
          </c:cat>
          <c:val>
            <c:numRef>
              <c:f>Sheet1!$B$2:$B$5</c:f>
              <c:numCache>
                <c:formatCode>General</c:formatCode>
                <c:ptCount val="4"/>
                <c:pt idx="0">
                  <c:v>22.22</c:v>
                </c:pt>
                <c:pt idx="1">
                  <c:v>33.33</c:v>
                </c:pt>
                <c:pt idx="2">
                  <c:v>44.44</c:v>
                </c:pt>
              </c:numCache>
            </c:numRef>
          </c:val>
          <c:extLst>
            <c:ext xmlns:c16="http://schemas.microsoft.com/office/drawing/2014/chart" uri="{C3380CC4-5D6E-409C-BE32-E72D297353CC}">
              <c16:uniqueId val="{00000008-E867-49C7-9400-78682AB578F5}"/>
            </c:ext>
          </c:extLst>
        </c:ser>
        <c:dLbls>
          <c:showLegendKey val="0"/>
          <c:showVal val="0"/>
          <c:showCatName val="0"/>
          <c:showSerName val="0"/>
          <c:showPercent val="0"/>
          <c:showBubbleSize val="0"/>
          <c:showLeaderLines val="1"/>
        </c:dLbls>
      </c:pie3DChart>
      <c:spPr>
        <a:noFill/>
        <a:ln>
          <a:noFill/>
        </a:ln>
        <a:effectLst/>
      </c:spPr>
    </c:plotArea>
    <c:legend>
      <c:legendPos val="b"/>
      <c:legendEntry>
        <c:idx val="3"/>
        <c:delete val="1"/>
      </c:legendEntry>
      <c:overlay val="0"/>
      <c:spPr>
        <a:noFill/>
        <a:ln>
          <a:noFill/>
        </a:ln>
        <a:effectLst/>
      </c:spPr>
      <c:txPr>
        <a:bodyPr rot="0" spcFirstLastPara="1" vertOverflow="ellipsis" vert="horz" wrap="square" anchor="ctr" anchorCtr="1"/>
        <a:lstStyle/>
        <a:p>
          <a:pPr>
            <a:defRPr lang="en-US" sz="1195"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lang="en-US"/>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c:spPr>
    </c:floor>
    <c:sideWall>
      <c:thickness val="0"/>
      <c:spPr>
        <a:noFill/>
        <a:ln>
          <a:noFill/>
        </a:ln>
        <a:effectLst/>
      </c:spPr>
    </c:sideWall>
    <c:backWall>
      <c:thickness val="0"/>
      <c:spPr>
        <a:noFill/>
        <a:ln>
          <a:noFill/>
        </a:ln>
        <a:effectLst/>
      </c:spPr>
    </c:backWall>
    <c:plotArea>
      <c:layout>
        <c:manualLayout>
          <c:layoutTarget val="inner"/>
          <c:xMode val="edge"/>
          <c:yMode val="edge"/>
          <c:x val="8.7021276595744698E-2"/>
          <c:y val="8.5234479663042401E-2"/>
          <c:w val="0.82075516252620395"/>
          <c:h val="0.54428692243009302"/>
        </c:manualLayout>
      </c:layout>
      <c:pie3DChart>
        <c:varyColors val="1"/>
        <c:ser>
          <c:idx val="0"/>
          <c:order val="0"/>
          <c:tx>
            <c:strRef>
              <c:f>Sheet1!$B$1</c:f>
              <c:strCache>
                <c:ptCount val="1"/>
                <c:pt idx="0">
                  <c:v>Sales</c:v>
                </c:pt>
              </c:strCache>
            </c:strRef>
          </c:tx>
          <c:dPt>
            <c:idx val="0"/>
            <c:bubble3D val="0"/>
            <c:spPr>
              <a:solidFill>
                <a:schemeClr val="accent1"/>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1-05CB-49BC-8A15-DA7A25193EA1}"/>
              </c:ext>
            </c:extLst>
          </c:dPt>
          <c:dPt>
            <c:idx val="1"/>
            <c:bubble3D val="0"/>
            <c:spPr>
              <a:solidFill>
                <a:schemeClr val="accent2"/>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3-05CB-49BC-8A15-DA7A25193EA1}"/>
              </c:ext>
            </c:extLst>
          </c:dPt>
          <c:dPt>
            <c:idx val="2"/>
            <c:bubble3D val="0"/>
            <c:spPr>
              <a:solidFill>
                <a:schemeClr val="accent3"/>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5-05CB-49BC-8A15-DA7A25193EA1}"/>
              </c:ext>
            </c:extLst>
          </c:dPt>
          <c:dPt>
            <c:idx val="3"/>
            <c:bubble3D val="0"/>
            <c:spPr>
              <a:solidFill>
                <a:schemeClr val="accent4"/>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7-05CB-49BC-8A15-DA7A25193EA1}"/>
              </c:ext>
            </c:extLst>
          </c:dPt>
          <c:dPt>
            <c:idx val="4"/>
            <c:bubble3D val="0"/>
            <c:spPr>
              <a:solidFill>
                <a:schemeClr val="accent5"/>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9-05CB-49BC-8A15-DA7A25193EA1}"/>
              </c:ext>
            </c:extLst>
          </c:dPt>
          <c:dPt>
            <c:idx val="5"/>
            <c:bubble3D val="0"/>
            <c:spPr>
              <a:solidFill>
                <a:schemeClr val="accent6"/>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B-05CB-49BC-8A15-DA7A25193EA1}"/>
              </c:ext>
            </c:extLst>
          </c:dPt>
          <c:dLbls>
            <c:dLbl>
              <c:idx val="0"/>
              <c:layout>
                <c:manualLayout>
                  <c:x val="-0.14867262429721101"/>
                  <c:y val="3.7979517720409903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05CB-49BC-8A15-DA7A25193EA1}"/>
                </c:ext>
              </c:extLst>
            </c:dLbl>
            <c:dLbl>
              <c:idx val="1"/>
              <c:layout>
                <c:manualLayout>
                  <c:x val="-0.125676735957998"/>
                  <c:y val="-0.24669432769107699"/>
                </c:manualLayout>
              </c:layout>
              <c:dLblPos val="bestFit"/>
              <c:showLegendKey val="0"/>
              <c:showVal val="1"/>
              <c:showCatName val="0"/>
              <c:showSerName val="0"/>
              <c:showPercent val="0"/>
              <c:showBubbleSize val="0"/>
              <c:extLst>
                <c:ext xmlns:c15="http://schemas.microsoft.com/office/drawing/2012/chart" uri="{CE6537A1-D6FC-4f65-9D91-7224C49458BB}">
                  <c15:layout>
                    <c:manualLayout>
                      <c:w val="0.11445025421074199"/>
                      <c:h val="0.123591201539693"/>
                    </c:manualLayout>
                  </c15:layout>
                </c:ext>
                <c:ext xmlns:c16="http://schemas.microsoft.com/office/drawing/2014/chart" uri="{C3380CC4-5D6E-409C-BE32-E72D297353CC}">
                  <c16:uniqueId val="{00000003-05CB-49BC-8A15-DA7A25193EA1}"/>
                </c:ext>
              </c:extLst>
            </c:dLbl>
            <c:dLbl>
              <c:idx val="2"/>
              <c:layout>
                <c:manualLayout>
                  <c:x val="0.162841231672362"/>
                  <c:y val="-0.18081294205787901"/>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05CB-49BC-8A15-DA7A25193EA1}"/>
                </c:ext>
              </c:extLst>
            </c:dLbl>
            <c:dLbl>
              <c:idx val="3"/>
              <c:layout>
                <c:manualLayout>
                  <c:x val="0.14183887135249801"/>
                  <c:y val="2.4280921569579901E-2"/>
                </c:manualLayout>
              </c:layout>
              <c:dLblPos val="bestFit"/>
              <c:showLegendKey val="0"/>
              <c:showVal val="1"/>
              <c:showCatName val="0"/>
              <c:showSerName val="0"/>
              <c:showPercent val="0"/>
              <c:showBubbleSize val="0"/>
              <c:extLst>
                <c:ext xmlns:c15="http://schemas.microsoft.com/office/drawing/2012/chart" uri="{CE6537A1-D6FC-4f65-9D91-7224C49458BB}">
                  <c15:layout>
                    <c:manualLayout>
                      <c:w val="0.12852702344521799"/>
                      <c:h val="8.0498340117888298E-2"/>
                    </c:manualLayout>
                  </c15:layout>
                </c:ext>
                <c:ext xmlns:c16="http://schemas.microsoft.com/office/drawing/2014/chart" uri="{C3380CC4-5D6E-409C-BE32-E72D297353CC}">
                  <c16:uniqueId val="{00000007-05CB-49BC-8A15-DA7A25193EA1}"/>
                </c:ext>
              </c:extLst>
            </c:dLbl>
            <c:dLbl>
              <c:idx val="4"/>
              <c:layout>
                <c:manualLayout>
                  <c:x val="9.3182091997783101E-2"/>
                  <c:y val="8.5310740885805494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05CB-49BC-8A15-DA7A25193EA1}"/>
                </c:ext>
              </c:extLst>
            </c:dLbl>
            <c:spPr>
              <a:noFill/>
              <a:ln>
                <a:noFill/>
              </a:ln>
              <a:effectLst/>
            </c:spPr>
            <c:txPr>
              <a:bodyPr rot="0" spcFirstLastPara="1" vertOverflow="ellipsis" vert="horz" wrap="square" lIns="38100" tIns="19050" rIns="38100" bIns="19050" anchor="ctr" anchorCtr="1">
                <a:spAutoFit/>
              </a:bodyPr>
              <a:lstStyle/>
              <a:p>
                <a:pPr>
                  <a:defRPr lang="en-US" sz="1195"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prstDash val="solid"/>
                  <a:round/>
                </a:ln>
                <a:effectLst/>
              </c:spPr>
            </c:leaderLines>
            <c:extLst>
              <c:ext xmlns:c15="http://schemas.microsoft.com/office/drawing/2012/chart" uri="{CE6537A1-D6FC-4f65-9D91-7224C49458BB}"/>
            </c:extLst>
          </c:dLbls>
          <c:cat>
            <c:strRef>
              <c:f>Sheet1!$A$2:$A$7</c:f>
              <c:strCache>
                <c:ptCount val="6"/>
                <c:pt idx="0">
                  <c:v>Can read and write only</c:v>
                </c:pt>
                <c:pt idx="1">
                  <c:v>Primary School</c:v>
                </c:pt>
                <c:pt idx="2">
                  <c:v>Middle School</c:v>
                </c:pt>
                <c:pt idx="3">
                  <c:v>High School</c:v>
                </c:pt>
                <c:pt idx="4">
                  <c:v>Senior Secondary</c:v>
                </c:pt>
                <c:pt idx="5">
                  <c:v>Graduate</c:v>
                </c:pt>
              </c:strCache>
            </c:strRef>
          </c:cat>
          <c:val>
            <c:numRef>
              <c:f>Sheet1!$B$2:$B$7</c:f>
              <c:numCache>
                <c:formatCode>General</c:formatCode>
                <c:ptCount val="6"/>
                <c:pt idx="0">
                  <c:v>33.33</c:v>
                </c:pt>
                <c:pt idx="1">
                  <c:v>11.11</c:v>
                </c:pt>
                <c:pt idx="2">
                  <c:v>22.22</c:v>
                </c:pt>
                <c:pt idx="3">
                  <c:v>11.11</c:v>
                </c:pt>
                <c:pt idx="4">
                  <c:v>11.11</c:v>
                </c:pt>
              </c:numCache>
            </c:numRef>
          </c:val>
          <c:extLst>
            <c:ext xmlns:c16="http://schemas.microsoft.com/office/drawing/2014/chart" uri="{C3380CC4-5D6E-409C-BE32-E72D297353CC}">
              <c16:uniqueId val="{0000000C-05CB-49BC-8A15-DA7A25193EA1}"/>
            </c:ext>
          </c:extLst>
        </c:ser>
        <c:dLbls>
          <c:showLegendKey val="0"/>
          <c:showVal val="1"/>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lang="en-US" sz="1195"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lang="en-US"/>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c:spPr>
    </c:floor>
    <c:sideWall>
      <c:thickness val="0"/>
      <c:spPr>
        <a:noFill/>
        <a:ln>
          <a:noFill/>
        </a:ln>
        <a:effectLst/>
      </c:spPr>
    </c:sideWall>
    <c:backWall>
      <c:thickness val="0"/>
      <c:spPr>
        <a:noFill/>
        <a:ln>
          <a:noFill/>
        </a:ln>
        <a:effectLst/>
      </c:spPr>
    </c:backWall>
    <c:plotArea>
      <c:layout/>
      <c:pie3DChart>
        <c:varyColors val="1"/>
        <c:ser>
          <c:idx val="0"/>
          <c:order val="0"/>
          <c:tx>
            <c:strRef>
              <c:f>Sheet1!$B$1</c:f>
              <c:strCache>
                <c:ptCount val="1"/>
                <c:pt idx="0">
                  <c:v>Percentages(%)</c:v>
                </c:pt>
              </c:strCache>
            </c:strRef>
          </c:tx>
          <c:dPt>
            <c:idx val="0"/>
            <c:bubble3D val="0"/>
            <c:spPr>
              <a:solidFill>
                <a:schemeClr val="accent1"/>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1-4913-4741-97F9-A3590F161E00}"/>
              </c:ext>
            </c:extLst>
          </c:dPt>
          <c:dPt>
            <c:idx val="1"/>
            <c:bubble3D val="0"/>
            <c:spPr>
              <a:solidFill>
                <a:schemeClr val="accent2"/>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3-4913-4741-97F9-A3590F161E00}"/>
              </c:ext>
            </c:extLst>
          </c:dPt>
          <c:dPt>
            <c:idx val="2"/>
            <c:bubble3D val="0"/>
            <c:spPr>
              <a:solidFill>
                <a:schemeClr val="accent3"/>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5-4913-4741-97F9-A3590F161E00}"/>
              </c:ext>
            </c:extLst>
          </c:dPt>
          <c:dPt>
            <c:idx val="3"/>
            <c:bubble3D val="0"/>
            <c:spPr>
              <a:solidFill>
                <a:schemeClr val="accent4"/>
              </a:solidFill>
              <a:ln w="25400">
                <a:solidFill>
                  <a:schemeClr val="lt1"/>
                </a:solidFill>
              </a:ln>
              <a:effectLst/>
              <a:scene3d>
                <a:camera prst="orthographicFront"/>
                <a:lightRig rig="threePt" dir="t"/>
              </a:scene3d>
              <a:sp3d contourW="25400">
                <a:contourClr>
                  <a:schemeClr val="lt1"/>
                </a:contourClr>
              </a:sp3d>
            </c:spPr>
            <c:extLst>
              <c:ext xmlns:c16="http://schemas.microsoft.com/office/drawing/2014/chart" uri="{C3380CC4-5D6E-409C-BE32-E72D297353CC}">
                <c16:uniqueId val="{00000007-4913-4741-97F9-A3590F161E00}"/>
              </c:ext>
            </c:extLst>
          </c:dPt>
          <c:dLbls>
            <c:dLbl>
              <c:idx val="0"/>
              <c:layout>
                <c:manualLayout>
                  <c:x val="-9.1821775405588502E-2"/>
                  <c:y val="0.103536251964386"/>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913-4741-97F9-A3590F161E00}"/>
                </c:ext>
              </c:extLst>
            </c:dLbl>
            <c:dLbl>
              <c:idx val="1"/>
              <c:layout>
                <c:manualLayout>
                  <c:x val="0.137851283559555"/>
                  <c:y val="-0.29559651468508102"/>
                </c:manualLayout>
              </c:layout>
              <c:dLblPos val="bestFit"/>
              <c:showLegendKey val="0"/>
              <c:showVal val="1"/>
              <c:showCatName val="0"/>
              <c:showSerName val="0"/>
              <c:showPercent val="0"/>
              <c:showBubbleSize val="0"/>
              <c:extLst>
                <c:ext xmlns:c15="http://schemas.microsoft.com/office/drawing/2012/chart" uri="{CE6537A1-D6FC-4f65-9D91-7224C49458BB}">
                  <c15:layout>
                    <c:manualLayout>
                      <c:w val="0.123568665838372"/>
                      <c:h val="9.63793681880461E-2"/>
                    </c:manualLayout>
                  </c15:layout>
                </c:ext>
                <c:ext xmlns:c16="http://schemas.microsoft.com/office/drawing/2014/chart" uri="{C3380CC4-5D6E-409C-BE32-E72D297353CC}">
                  <c16:uniqueId val="{00000003-4913-4741-97F9-A3590F161E00}"/>
                </c:ext>
              </c:extLst>
            </c:dLbl>
            <c:spPr>
              <a:noFill/>
              <a:ln>
                <a:noFill/>
              </a:ln>
              <a:effectLst/>
            </c:spPr>
            <c:txPr>
              <a:bodyPr rot="0" spcFirstLastPara="1" vertOverflow="ellipsis" vert="horz" wrap="square" lIns="38100" tIns="19050" rIns="38100" bIns="19050" anchor="ctr" anchorCtr="1">
                <a:spAutoFit/>
              </a:bodyPr>
              <a:lstStyle/>
              <a:p>
                <a:pPr>
                  <a:defRPr lang="en-US" sz="1195"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prstDash val="solid"/>
                  <a:round/>
                </a:ln>
                <a:effectLst/>
              </c:spPr>
            </c:leaderLines>
            <c:extLst>
              <c:ext xmlns:c15="http://schemas.microsoft.com/office/drawing/2012/chart" uri="{CE6537A1-D6FC-4f65-9D91-7224C49458BB}"/>
            </c:extLst>
          </c:dLbls>
          <c:cat>
            <c:strRef>
              <c:f>Sheet1!$A$2:$A$5</c:f>
              <c:strCache>
                <c:ptCount val="2"/>
                <c:pt idx="0">
                  <c:v>Female</c:v>
                </c:pt>
                <c:pt idx="1">
                  <c:v>Male</c:v>
                </c:pt>
              </c:strCache>
            </c:strRef>
          </c:cat>
          <c:val>
            <c:numRef>
              <c:f>Sheet1!$B$2:$B$5</c:f>
              <c:numCache>
                <c:formatCode>General</c:formatCode>
                <c:ptCount val="4"/>
                <c:pt idx="0">
                  <c:v>11.11</c:v>
                </c:pt>
                <c:pt idx="1">
                  <c:v>88.88</c:v>
                </c:pt>
              </c:numCache>
            </c:numRef>
          </c:val>
          <c:extLst>
            <c:ext xmlns:c16="http://schemas.microsoft.com/office/drawing/2014/chart" uri="{C3380CC4-5D6E-409C-BE32-E72D297353CC}">
              <c16:uniqueId val="{00000008-4913-4741-97F9-A3590F161E00}"/>
            </c:ext>
          </c:extLst>
        </c:ser>
        <c:dLbls>
          <c:showLegendKey val="0"/>
          <c:showVal val="1"/>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lang="en-US" sz="1195"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lang="en-US"/>
      </a:pPr>
      <a:endParaRPr lang="en-US"/>
    </a:p>
  </c:txPr>
  <c:externalData r:id="rId1">
    <c:autoUpdate val="0"/>
  </c:externalData>
</c:chartSpace>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483E3B-D2EA-4BF3-A8CE-5F8A1E793F19}" type="datetimeFigureOut">
              <a:rPr lang="en-US" smtClean="0"/>
              <a:t>4/3/2023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D7EC3B-F8E9-4AB5-A829-838CC8FDA5E6}"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565BB85-AE05-4DA2-87BA-E554606EACB0}" type="datetimeFigureOut">
              <a:rPr lang="en-US" smtClean="0"/>
              <a:t>4/3/2023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864FEB-553B-45C4-B329-CFB054DE0A3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65BB85-AE05-4DA2-87BA-E554606EACB0}" type="datetimeFigureOut">
              <a:rPr lang="en-US" smtClean="0"/>
              <a:t>4/3/2023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864FEB-553B-45C4-B329-CFB054DE0A3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65BB85-AE05-4DA2-87BA-E554606EACB0}" type="datetimeFigureOut">
              <a:rPr lang="en-US" smtClean="0"/>
              <a:t>4/3/2023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864FEB-553B-45C4-B329-CFB054DE0A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65BB85-AE05-4DA2-87BA-E554606EACB0}" type="datetimeFigureOut">
              <a:rPr lang="en-US" smtClean="0"/>
              <a:t>4/3/2023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864FEB-553B-45C4-B329-CFB054DE0A3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65BB85-AE05-4DA2-87BA-E554606EACB0}" type="datetimeFigureOut">
              <a:rPr lang="en-US" smtClean="0"/>
              <a:t>4/3/2023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864FEB-553B-45C4-B329-CFB054DE0A3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565BB85-AE05-4DA2-87BA-E554606EACB0}" type="datetimeFigureOut">
              <a:rPr lang="en-US" smtClean="0"/>
              <a:t>4/3/2023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864FEB-553B-45C4-B329-CFB054DE0A3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565BB85-AE05-4DA2-87BA-E554606EACB0}" type="datetimeFigureOut">
              <a:rPr lang="en-US" smtClean="0"/>
              <a:t>4/3/2023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864FEB-553B-45C4-B329-CFB054DE0A3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565BB85-AE05-4DA2-87BA-E554606EACB0}" type="datetimeFigureOut">
              <a:rPr lang="en-US" smtClean="0"/>
              <a:t>4/3/2023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864FEB-553B-45C4-B329-CFB054DE0A3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65BB85-AE05-4DA2-87BA-E554606EACB0}" type="datetimeFigureOut">
              <a:rPr lang="en-US" smtClean="0"/>
              <a:t>4/3/2023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864FEB-553B-45C4-B329-CFB054DE0A3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565BB85-AE05-4DA2-87BA-E554606EACB0}" type="datetimeFigureOut">
              <a:rPr lang="en-US" smtClean="0"/>
              <a:t>4/3/2023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864FEB-553B-45C4-B329-CFB054DE0A3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565BB85-AE05-4DA2-87BA-E554606EACB0}" type="datetimeFigureOut">
              <a:rPr lang="en-US" smtClean="0"/>
              <a:t>4/3/2023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864FEB-553B-45C4-B329-CFB054DE0A3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65BB85-AE05-4DA2-87BA-E554606EACB0}" type="datetimeFigureOut">
              <a:rPr lang="en-US" smtClean="0"/>
              <a:t>4/3/2023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864FEB-553B-45C4-B329-CFB054DE0A3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1.xml"/><Relationship Id="rId4" Type="http://schemas.openxmlformats.org/officeDocument/2006/relationships/image" Target="../media/image18.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1.xml"/><Relationship Id="rId5" Type="http://schemas.openxmlformats.org/officeDocument/2006/relationships/image" Target="../media/image22.jpeg"/><Relationship Id="rId4" Type="http://schemas.openxmlformats.org/officeDocument/2006/relationships/image" Target="../media/image2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xml"/><Relationship Id="rId4" Type="http://schemas.openxmlformats.org/officeDocument/2006/relationships/chart" Target="../charts/char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1.xml"/><Relationship Id="rId6" Type="http://schemas.openxmlformats.org/officeDocument/2006/relationships/image" Target="../media/image38.jpeg"/><Relationship Id="rId5" Type="http://schemas.openxmlformats.org/officeDocument/2006/relationships/image" Target="../media/image37.jpeg"/><Relationship Id="rId4" Type="http://schemas.openxmlformats.org/officeDocument/2006/relationships/image" Target="../media/image36.jpe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rotWithShape="1">
          <a:blip r:embed="rId2"/>
          <a:srcRect l="13500" r="13908"/>
          <a:stretch>
            <a:fillRect/>
          </a:stretch>
        </p:blipFill>
        <p:spPr>
          <a:xfrm>
            <a:off x="7845622" y="1493598"/>
            <a:ext cx="4046136" cy="3105332"/>
          </a:xfrm>
          <a:prstGeom prst="rect">
            <a:avLst/>
          </a:prstGeom>
        </p:spPr>
      </p:pic>
      <p:pic>
        <p:nvPicPr>
          <p:cNvPr id="1026" name="Picture 2" descr="Birsa Agricultural University - YouTub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750062" y="0"/>
            <a:ext cx="1441938" cy="144193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2251563" y="96735"/>
            <a:ext cx="7688873" cy="1938992"/>
          </a:xfrm>
          <a:prstGeom prst="rect">
            <a:avLst/>
          </a:prstGeom>
          <a:noFill/>
        </p:spPr>
        <p:txBody>
          <a:bodyPr wrap="square" rtlCol="0">
            <a:spAutoFit/>
          </a:bodyPr>
          <a:lstStyle/>
          <a:p>
            <a:pPr algn="ctr"/>
            <a:r>
              <a:rPr lang="en-US" sz="4000" b="1" dirty="0">
                <a:solidFill>
                  <a:srgbClr val="FF0000"/>
                </a:solidFill>
                <a:latin typeface="Amasis MT Pro" panose="02040504050005020304" pitchFamily="18" charset="0"/>
              </a:rPr>
              <a:t>A Report on Rural Agricultural Work Experience</a:t>
            </a:r>
          </a:p>
          <a:p>
            <a:pPr algn="ctr"/>
            <a:r>
              <a:rPr lang="en-US" sz="4000" b="1" dirty="0">
                <a:solidFill>
                  <a:srgbClr val="FF0000"/>
                </a:solidFill>
                <a:latin typeface="Amasis MT Pro" panose="02040504050005020304" pitchFamily="18" charset="0"/>
              </a:rPr>
              <a:t>(2022-23)</a:t>
            </a:r>
          </a:p>
        </p:txBody>
      </p:sp>
      <p:sp>
        <p:nvSpPr>
          <p:cNvPr id="7" name="Rectangle 6"/>
          <p:cNvSpPr/>
          <p:nvPr/>
        </p:nvSpPr>
        <p:spPr>
          <a:xfrm>
            <a:off x="-1" y="4795896"/>
            <a:ext cx="12192000" cy="2062104"/>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fontAlgn="base">
              <a:spcBef>
                <a:spcPct val="0"/>
              </a:spcBef>
              <a:spcAft>
                <a:spcPct val="0"/>
              </a:spcAft>
            </a:pPr>
            <a:endParaRPr lang="en-US" sz="2400">
              <a:solidFill>
                <a:prstClr val="white"/>
              </a:solidFill>
              <a:latin typeface="Gill Sans MT" panose="020B0502020104020203" pitchFamily="34" charset="77"/>
            </a:endParaRPr>
          </a:p>
        </p:txBody>
      </p:sp>
      <p:sp>
        <p:nvSpPr>
          <p:cNvPr id="8" name="TextBox 7"/>
          <p:cNvSpPr txBox="1"/>
          <p:nvPr/>
        </p:nvSpPr>
        <p:spPr>
          <a:xfrm>
            <a:off x="439616" y="4822273"/>
            <a:ext cx="4418135" cy="1814830"/>
          </a:xfrm>
          <a:prstGeom prst="rect">
            <a:avLst/>
          </a:prstGeom>
          <a:noFill/>
        </p:spPr>
        <p:txBody>
          <a:bodyPr wrap="square" rtlCol="0">
            <a:spAutoFit/>
          </a:bodyPr>
          <a:lstStyle/>
          <a:p>
            <a:r>
              <a:rPr lang="en-US" sz="2800" b="1" dirty="0">
                <a:solidFill>
                  <a:schemeClr val="accent2">
                    <a:lumMod val="75000"/>
                  </a:schemeClr>
                </a:solidFill>
                <a:latin typeface="Amasis MT Pro" panose="02040504050005020304" pitchFamily="18" charset="0"/>
              </a:rPr>
              <a:t>Guided by –</a:t>
            </a:r>
            <a:r>
              <a:rPr lang="en-US" sz="2800" b="1" dirty="0">
                <a:latin typeface="Amasis MT Pro" panose="02040504050005020304" pitchFamily="18" charset="0"/>
              </a:rPr>
              <a:t> </a:t>
            </a:r>
          </a:p>
          <a:p>
            <a:r>
              <a:rPr lang="en-US" sz="2800" b="1" dirty="0">
                <a:latin typeface="Amasis MT Pro" panose="02040504050005020304" pitchFamily="18" charset="0"/>
              </a:rPr>
              <a:t>Dr. A</a:t>
            </a:r>
            <a:r>
              <a:rPr lang="en-IN" altLang="en-US" sz="2800" b="1" dirty="0">
                <a:latin typeface="Amasis MT Pro" panose="02040504050005020304" pitchFamily="18" charset="0"/>
              </a:rPr>
              <a:t>bhijeet </a:t>
            </a:r>
            <a:r>
              <a:rPr lang="en-US" sz="2800" b="1" dirty="0" err="1">
                <a:latin typeface="Amasis MT Pro" panose="02040504050005020304" pitchFamily="18" charset="0"/>
              </a:rPr>
              <a:t>Satpathy</a:t>
            </a:r>
            <a:endParaRPr lang="en-US" sz="2800" b="1" dirty="0">
              <a:latin typeface="Amasis MT Pro" panose="02040504050005020304" pitchFamily="18" charset="0"/>
            </a:endParaRPr>
          </a:p>
          <a:p>
            <a:r>
              <a:rPr lang="en-US" sz="2800" dirty="0">
                <a:latin typeface="Amasis MT Pro" panose="02040504050005020304" pitchFamily="18" charset="0"/>
              </a:rPr>
              <a:t>(Department of Extension education)</a:t>
            </a:r>
          </a:p>
        </p:txBody>
      </p:sp>
      <p:sp>
        <p:nvSpPr>
          <p:cNvPr id="9" name="TextBox 8"/>
          <p:cNvSpPr txBox="1"/>
          <p:nvPr/>
        </p:nvSpPr>
        <p:spPr>
          <a:xfrm>
            <a:off x="7773865" y="4830718"/>
            <a:ext cx="4418135" cy="1691640"/>
          </a:xfrm>
          <a:prstGeom prst="rect">
            <a:avLst/>
          </a:prstGeom>
          <a:noFill/>
        </p:spPr>
        <p:txBody>
          <a:bodyPr wrap="square" rtlCol="0">
            <a:spAutoFit/>
          </a:bodyPr>
          <a:lstStyle/>
          <a:p>
            <a:r>
              <a:rPr lang="en-US" sz="2800" b="1" dirty="0">
                <a:solidFill>
                  <a:schemeClr val="accent2">
                    <a:lumMod val="75000"/>
                  </a:schemeClr>
                </a:solidFill>
                <a:latin typeface="Amasis MT Pro" panose="02040504050005020304" pitchFamily="18" charset="0"/>
              </a:rPr>
              <a:t>Prepared by –</a:t>
            </a:r>
          </a:p>
          <a:p>
            <a:r>
              <a:rPr lang="en-IN" altLang="en-US" sz="2400" b="1" dirty="0">
                <a:latin typeface="Amasis MT Pro" panose="02040504050005020304" pitchFamily="18" charset="0"/>
              </a:rPr>
              <a:t>NAME-ANAMIKA PANDEY</a:t>
            </a:r>
          </a:p>
          <a:p>
            <a:r>
              <a:rPr lang="en-IN" altLang="en-US" sz="2400" b="1" dirty="0">
                <a:latin typeface="Amasis MT Pro" panose="02040504050005020304" pitchFamily="18" charset="0"/>
              </a:rPr>
              <a:t>ROLL NO. -67</a:t>
            </a:r>
            <a:r>
              <a:rPr lang="en-US" sz="2400" b="1" dirty="0">
                <a:latin typeface="Amasis MT Pro" panose="02040504050005020304" pitchFamily="18" charset="0"/>
              </a:rPr>
              <a:t> </a:t>
            </a:r>
          </a:p>
          <a:p>
            <a:r>
              <a:rPr lang="en-US" sz="2800" dirty="0">
                <a:latin typeface="Amasis MT Pro" panose="02040504050005020304" pitchFamily="18" charset="0"/>
              </a:rPr>
              <a:t>Reg. no - </a:t>
            </a:r>
            <a:r>
              <a:rPr lang="en-IN" altLang="en-US" sz="2000" dirty="0">
                <a:latin typeface="Amasis MT Pro" panose="02040504050005020304" pitchFamily="18" charset="0"/>
              </a:rPr>
              <a:t>AGTG021967</a:t>
            </a:r>
          </a:p>
        </p:txBody>
      </p:sp>
      <p:sp>
        <p:nvSpPr>
          <p:cNvPr id="10" name="Rectangle 9"/>
          <p:cNvSpPr/>
          <p:nvPr/>
        </p:nvSpPr>
        <p:spPr>
          <a:xfrm>
            <a:off x="-7346" y="17694"/>
            <a:ext cx="12199346" cy="6840306"/>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masis MT Pro" panose="02040504050005020304" pitchFamily="18" charset="0"/>
                <a:sym typeface="+mn-ea"/>
              </a:rPr>
              <a:t>Anamika Pandey</a:t>
            </a:r>
            <a:endParaRPr lang="en-US" b="1" dirty="0">
              <a:latin typeface="Amasis MT Pro" panose="02040504050005020304" pitchFamily="18" charset="0"/>
            </a:endParaRPr>
          </a:p>
          <a:p>
            <a:pPr algn="ctr"/>
            <a:endParaRPr lang="en-US" b="1" dirty="0">
              <a:latin typeface="Amasis MT Pro" panose="02040504050005020304" pitchFamily="18" charset="0"/>
            </a:endParaRPr>
          </a:p>
        </p:txBody>
      </p:sp>
      <p:pic>
        <p:nvPicPr>
          <p:cNvPr id="14" name="Picture 13"/>
          <p:cNvPicPr>
            <a:picLocks noChangeAspect="1"/>
          </p:cNvPicPr>
          <p:nvPr/>
        </p:nvPicPr>
        <p:blipFill>
          <a:blip r:embed="rId4"/>
          <a:stretch>
            <a:fillRect/>
          </a:stretch>
        </p:blipFill>
        <p:spPr>
          <a:xfrm>
            <a:off x="4511393" y="2813200"/>
            <a:ext cx="3262472" cy="2458720"/>
          </a:xfrm>
          <a:prstGeom prst="rect">
            <a:avLst/>
          </a:prstGeom>
        </p:spPr>
      </p:pic>
      <p:pic>
        <p:nvPicPr>
          <p:cNvPr id="3" name="Picture 2" descr="A group of people standing in a room&#10;&#10;Description automatically generated with medium confidence"/>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69103" y="1470737"/>
            <a:ext cx="4170533" cy="31278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1007745" y="464185"/>
            <a:ext cx="9572625" cy="706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Weed management in Ramla Village</a:t>
            </a:r>
          </a:p>
        </p:txBody>
      </p:sp>
      <p:sp>
        <p:nvSpPr>
          <p:cNvPr id="4" name="Rectangle: Rounded Corners 3"/>
          <p:cNvSpPr/>
          <p:nvPr/>
        </p:nvSpPr>
        <p:spPr>
          <a:xfrm>
            <a:off x="421005" y="1343742"/>
            <a:ext cx="7625715" cy="1892192"/>
          </a:xfrm>
          <a:prstGeom prst="roundRect">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285750" marR="0" lvl="0" indent="-28575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lang="en-US" sz="1800" b="0" i="0" u="none" strike="noStrike" dirty="0">
                <a:solidFill>
                  <a:srgbClr val="000000"/>
                </a:solidFill>
                <a:effectLst/>
                <a:latin typeface="Gill Sans MT" panose="020B0502020104020203" pitchFamily="34" charset="0"/>
              </a:rPr>
              <a:t>In Ramla village, the growth of weeds is one of the most neglected issues. </a:t>
            </a:r>
          </a:p>
          <a:p>
            <a:pPr marL="285750" marR="0" lvl="0" indent="-28575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lang="en-US" sz="1800" b="0" i="0" u="none" strike="noStrike" dirty="0">
                <a:solidFill>
                  <a:srgbClr val="000000"/>
                </a:solidFill>
                <a:effectLst/>
                <a:latin typeface="Gill Sans MT" panose="020B0502020104020203" pitchFamily="34" charset="0"/>
              </a:rPr>
              <a:t>Farmers lack the awareness and means to tackle this problem</a:t>
            </a:r>
          </a:p>
          <a:p>
            <a:pPr marL="285750" marR="0" lvl="0" indent="-28575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lang="en-US" sz="1800" b="0" i="0" u="none" strike="noStrike" dirty="0">
                <a:solidFill>
                  <a:srgbClr val="000000"/>
                </a:solidFill>
                <a:effectLst/>
                <a:latin typeface="Gill Sans MT" panose="020B0502020104020203" pitchFamily="34" charset="0"/>
              </a:rPr>
              <a:t>We told them that weeds deplete crops' nutrition and light and reduce yield</a:t>
            </a:r>
          </a:p>
          <a:p>
            <a:pPr marL="285750" marR="0" lvl="0" indent="-28575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lang="en-US" sz="1800" b="0" i="0" u="none" strike="noStrike" dirty="0">
                <a:solidFill>
                  <a:srgbClr val="000000"/>
                </a:solidFill>
                <a:effectLst/>
                <a:latin typeface="Gill Sans MT" panose="020B0502020104020203" pitchFamily="34" charset="0"/>
              </a:rPr>
              <a:t>Weeds also interfere and cause inconvenience in agriculture operations</a:t>
            </a:r>
          </a:p>
        </p:txBody>
      </p:sp>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467725" y="1714867"/>
            <a:ext cx="3257550" cy="433387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8" name="TextBox 7"/>
          <p:cNvSpPr txBox="1"/>
          <p:nvPr/>
        </p:nvSpPr>
        <p:spPr>
          <a:xfrm>
            <a:off x="6438900" y="4741943"/>
            <a:ext cx="1859492" cy="830997"/>
          </a:xfrm>
          <a:prstGeom prst="rect">
            <a:avLst/>
          </a:prstGeom>
          <a:noFill/>
        </p:spPr>
        <p:txBody>
          <a:bodyPr wrap="square" rtlCol="0">
            <a:spAutoFit/>
          </a:bodyPr>
          <a:lstStyle/>
          <a:p>
            <a:pPr algn="ctr"/>
            <a:r>
              <a:rPr lang="en-US" sz="1600" b="1" dirty="0">
                <a:solidFill>
                  <a:schemeClr val="accent6">
                    <a:lumMod val="75000"/>
                  </a:schemeClr>
                </a:solidFill>
                <a:latin typeface="Gill Sans MT" panose="020B0502020104020203" pitchFamily="34" charset="0"/>
              </a:rPr>
              <a:t>Weeding performed by us in farmer’s field</a:t>
            </a:r>
          </a:p>
        </p:txBody>
      </p:sp>
      <p:cxnSp>
        <p:nvCxnSpPr>
          <p:cNvPr id="9" name="Straight Arrow Connector 8"/>
          <p:cNvCxnSpPr/>
          <p:nvPr/>
        </p:nvCxnSpPr>
        <p:spPr>
          <a:xfrm flipV="1">
            <a:off x="7930662" y="4242288"/>
            <a:ext cx="931984" cy="800100"/>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38" name="Group 37"/>
          <p:cNvGrpSpPr/>
          <p:nvPr/>
        </p:nvGrpSpPr>
        <p:grpSpPr>
          <a:xfrm>
            <a:off x="117598" y="3426429"/>
            <a:ext cx="7158403" cy="3241075"/>
            <a:chOff x="82064" y="3588453"/>
            <a:chExt cx="7158403" cy="3241075"/>
          </a:xfrm>
        </p:grpSpPr>
        <p:sp>
          <p:nvSpPr>
            <p:cNvPr id="14" name="Rounded Rectangle 4"/>
            <p:cNvSpPr/>
            <p:nvPr/>
          </p:nvSpPr>
          <p:spPr>
            <a:xfrm>
              <a:off x="1857378" y="3588453"/>
              <a:ext cx="2766645" cy="1123712"/>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algn="ctr" defTabSz="609600" fontAlgn="base">
                <a:spcBef>
                  <a:spcPct val="0"/>
                </a:spcBef>
                <a:spcAft>
                  <a:spcPct val="0"/>
                </a:spcAft>
              </a:pPr>
              <a:r>
                <a:rPr lang="en-US" sz="2000" dirty="0">
                  <a:solidFill>
                    <a:prstClr val="white"/>
                  </a:solidFill>
                  <a:latin typeface="Gill Sans MT" panose="020B0502020104020203" pitchFamily="34" charset="77"/>
                </a:rPr>
                <a:t>Recommended practices for weed control</a:t>
              </a:r>
            </a:p>
          </p:txBody>
        </p:sp>
        <p:cxnSp>
          <p:nvCxnSpPr>
            <p:cNvPr id="19" name="Straight Arrow Connector 18"/>
            <p:cNvCxnSpPr>
              <a:endCxn id="28" idx="0"/>
            </p:cNvCxnSpPr>
            <p:nvPr/>
          </p:nvCxnSpPr>
          <p:spPr>
            <a:xfrm flipH="1">
              <a:off x="972285" y="4443070"/>
              <a:ext cx="1021370" cy="637369"/>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a:off x="3203881" y="4600288"/>
              <a:ext cx="23810" cy="725365"/>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4015155" y="4546739"/>
              <a:ext cx="740018" cy="533700"/>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flipV="1">
              <a:off x="4611390" y="3996104"/>
              <a:ext cx="848636" cy="43464"/>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sp>
          <p:nvSpPr>
            <p:cNvPr id="28" name="Rounded Rectangle 4"/>
            <p:cNvSpPr/>
            <p:nvPr/>
          </p:nvSpPr>
          <p:spPr>
            <a:xfrm>
              <a:off x="82064" y="5080439"/>
              <a:ext cx="1780441" cy="1736646"/>
            </a:xfrm>
            <a:prstGeom prst="roundRect">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algn="ctr" defTabSz="609600" fontAlgn="base">
                <a:spcBef>
                  <a:spcPct val="0"/>
                </a:spcBef>
                <a:spcAft>
                  <a:spcPct val="0"/>
                </a:spcAft>
              </a:pPr>
              <a:r>
                <a:rPr lang="en-US" sz="2000" dirty="0">
                  <a:solidFill>
                    <a:schemeClr val="tx1"/>
                  </a:solidFill>
                  <a:latin typeface="Gill Sans MT" panose="020B0502020104020203" pitchFamily="34" charset="77"/>
                </a:rPr>
                <a:t>Cultural method </a:t>
              </a:r>
            </a:p>
            <a:p>
              <a:pPr marL="171450" indent="-171450" algn="ctr" defTabSz="609600" fontAlgn="base">
                <a:spcBef>
                  <a:spcPct val="0"/>
                </a:spcBef>
                <a:spcAft>
                  <a:spcPct val="0"/>
                </a:spcAft>
                <a:buFont typeface="Arial" panose="020B0604020202020204" pitchFamily="34" charset="0"/>
                <a:buChar char="•"/>
              </a:pPr>
              <a:r>
                <a:rPr lang="en-US" sz="1400" dirty="0">
                  <a:solidFill>
                    <a:srgbClr val="000000"/>
                  </a:solidFill>
                  <a:latin typeface="Gill Sans MT" panose="020B0502020104020203" pitchFamily="34" charset="0"/>
                </a:rPr>
                <a:t>F</a:t>
              </a:r>
              <a:r>
                <a:rPr lang="en-US" sz="1400" b="0" i="0" u="none" strike="noStrike" dirty="0">
                  <a:solidFill>
                    <a:srgbClr val="000000"/>
                  </a:solidFill>
                  <a:effectLst/>
                  <a:latin typeface="Gill Sans MT" panose="020B0502020104020203" pitchFamily="34" charset="0"/>
                </a:rPr>
                <a:t>ield preparation</a:t>
              </a:r>
            </a:p>
            <a:p>
              <a:pPr marL="171450" indent="-171450" algn="ctr" defTabSz="609600" fontAlgn="base">
                <a:spcBef>
                  <a:spcPct val="0"/>
                </a:spcBef>
                <a:spcAft>
                  <a:spcPct val="0"/>
                </a:spcAft>
                <a:buFont typeface="Arial" panose="020B0604020202020204" pitchFamily="34" charset="0"/>
                <a:buChar char="•"/>
              </a:pPr>
              <a:r>
                <a:rPr lang="en-US" sz="1400" dirty="0">
                  <a:solidFill>
                    <a:srgbClr val="000000"/>
                  </a:solidFill>
                  <a:latin typeface="Gill Sans MT" panose="020B0502020104020203" pitchFamily="34" charset="0"/>
                </a:rPr>
                <a:t>P</a:t>
              </a:r>
              <a:r>
                <a:rPr lang="en-US" sz="1400" b="0" i="0" u="none" strike="noStrike" dirty="0">
                  <a:solidFill>
                    <a:srgbClr val="000000"/>
                  </a:solidFill>
                  <a:effectLst/>
                  <a:latin typeface="Gill Sans MT" panose="020B0502020104020203" pitchFamily="34" charset="0"/>
                </a:rPr>
                <a:t>lanting methods</a:t>
              </a:r>
            </a:p>
            <a:p>
              <a:pPr marL="171450" indent="-171450" algn="ctr" defTabSz="609600" fontAlgn="base">
                <a:spcBef>
                  <a:spcPct val="0"/>
                </a:spcBef>
                <a:spcAft>
                  <a:spcPct val="0"/>
                </a:spcAft>
                <a:buFont typeface="Arial" panose="020B0604020202020204" pitchFamily="34" charset="0"/>
                <a:buChar char="•"/>
              </a:pPr>
              <a:r>
                <a:rPr lang="en-US" sz="1400" dirty="0">
                  <a:solidFill>
                    <a:srgbClr val="000000"/>
                  </a:solidFill>
                  <a:latin typeface="Gill Sans MT" panose="020B0502020104020203" pitchFamily="34" charset="0"/>
                </a:rPr>
                <a:t>F</a:t>
              </a:r>
              <a:r>
                <a:rPr lang="en-US" sz="1400" b="0" i="0" u="none" strike="noStrike" dirty="0">
                  <a:solidFill>
                    <a:srgbClr val="000000"/>
                  </a:solidFill>
                  <a:effectLst/>
                  <a:latin typeface="Gill Sans MT" panose="020B0502020104020203" pitchFamily="34" charset="0"/>
                </a:rPr>
                <a:t>ertilizer application</a:t>
              </a:r>
              <a:endParaRPr lang="en-US" sz="1400" dirty="0">
                <a:solidFill>
                  <a:schemeClr val="tx1"/>
                </a:solidFill>
                <a:latin typeface="Gill Sans MT" panose="020B0502020104020203" pitchFamily="34" charset="0"/>
              </a:endParaRPr>
            </a:p>
          </p:txBody>
        </p:sp>
        <p:sp>
          <p:nvSpPr>
            <p:cNvPr id="30" name="Rounded Rectangle 4"/>
            <p:cNvSpPr/>
            <p:nvPr/>
          </p:nvSpPr>
          <p:spPr>
            <a:xfrm>
              <a:off x="2355606" y="5331245"/>
              <a:ext cx="1780441" cy="1498283"/>
            </a:xfrm>
            <a:prstGeom prst="roundRect">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algn="ctr" defTabSz="609600" fontAlgn="base">
                <a:spcBef>
                  <a:spcPct val="0"/>
                </a:spcBef>
                <a:spcAft>
                  <a:spcPct val="0"/>
                </a:spcAft>
              </a:pPr>
              <a:r>
                <a:rPr lang="en-US" sz="2000" dirty="0">
                  <a:solidFill>
                    <a:schemeClr val="tx1"/>
                  </a:solidFill>
                  <a:latin typeface="Gill Sans MT" panose="020B0502020104020203" pitchFamily="34" charset="77"/>
                </a:rPr>
                <a:t>Physical method</a:t>
              </a:r>
            </a:p>
            <a:p>
              <a:pPr marL="171450" indent="-171450" algn="ctr" defTabSz="609600" fontAlgn="base">
                <a:spcBef>
                  <a:spcPct val="0"/>
                </a:spcBef>
                <a:spcAft>
                  <a:spcPct val="0"/>
                </a:spcAft>
                <a:buFont typeface="Arial" panose="020B0604020202020204" pitchFamily="34" charset="0"/>
                <a:buChar char="•"/>
              </a:pPr>
              <a:r>
                <a:rPr lang="en-US" sz="1400" dirty="0">
                  <a:solidFill>
                    <a:schemeClr val="tx1"/>
                  </a:solidFill>
                  <a:latin typeface="Gill Sans MT" panose="020B0502020104020203" pitchFamily="34" charset="77"/>
                </a:rPr>
                <a:t>Hand weeding</a:t>
              </a:r>
            </a:p>
            <a:p>
              <a:pPr marL="171450" indent="-171450" algn="ctr" defTabSz="609600" fontAlgn="base">
                <a:spcBef>
                  <a:spcPct val="0"/>
                </a:spcBef>
                <a:spcAft>
                  <a:spcPct val="0"/>
                </a:spcAft>
                <a:buFont typeface="Arial" panose="020B0604020202020204" pitchFamily="34" charset="0"/>
                <a:buChar char="•"/>
              </a:pPr>
              <a:r>
                <a:rPr lang="en-US" sz="1400" dirty="0">
                  <a:solidFill>
                    <a:schemeClr val="tx1"/>
                  </a:solidFill>
                  <a:latin typeface="Gill Sans MT" panose="020B0502020104020203" pitchFamily="34" charset="77"/>
                </a:rPr>
                <a:t>Hand hoeing</a:t>
              </a:r>
            </a:p>
            <a:p>
              <a:pPr marL="171450" indent="-171450" algn="ctr" defTabSz="609600" fontAlgn="base">
                <a:spcBef>
                  <a:spcPct val="0"/>
                </a:spcBef>
                <a:spcAft>
                  <a:spcPct val="0"/>
                </a:spcAft>
                <a:buFont typeface="Arial" panose="020B0604020202020204" pitchFamily="34" charset="0"/>
                <a:buChar char="•"/>
              </a:pPr>
              <a:r>
                <a:rPr lang="en-US" sz="1400" dirty="0">
                  <a:solidFill>
                    <a:schemeClr val="tx1"/>
                  </a:solidFill>
                  <a:latin typeface="Gill Sans MT" panose="020B0502020104020203" pitchFamily="34" charset="77"/>
                </a:rPr>
                <a:t>Mulching</a:t>
              </a:r>
              <a:endParaRPr lang="en-US" sz="1400" dirty="0">
                <a:solidFill>
                  <a:schemeClr val="tx1"/>
                </a:solidFill>
                <a:latin typeface="Gill Sans MT" panose="020B0502020104020203" pitchFamily="34" charset="0"/>
              </a:endParaRPr>
            </a:p>
          </p:txBody>
        </p:sp>
        <p:sp>
          <p:nvSpPr>
            <p:cNvPr id="33" name="Rounded Rectangle 4"/>
            <p:cNvSpPr/>
            <p:nvPr/>
          </p:nvSpPr>
          <p:spPr>
            <a:xfrm>
              <a:off x="4624023" y="5042005"/>
              <a:ext cx="1780441" cy="1736646"/>
            </a:xfrm>
            <a:prstGeom prst="roundRect">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algn="ctr" defTabSz="609600" fontAlgn="base">
                <a:spcBef>
                  <a:spcPct val="0"/>
                </a:spcBef>
                <a:spcAft>
                  <a:spcPct val="0"/>
                </a:spcAft>
              </a:pPr>
              <a:r>
                <a:rPr lang="en-US" sz="2000" dirty="0">
                  <a:solidFill>
                    <a:schemeClr val="tx1"/>
                  </a:solidFill>
                  <a:latin typeface="Gill Sans MT" panose="020B0502020104020203" pitchFamily="34" charset="77"/>
                </a:rPr>
                <a:t>Biological weed control</a:t>
              </a:r>
            </a:p>
            <a:p>
              <a:pPr algn="ctr" defTabSz="609600" fontAlgn="base">
                <a:spcBef>
                  <a:spcPct val="0"/>
                </a:spcBef>
                <a:spcAft>
                  <a:spcPct val="0"/>
                </a:spcAft>
              </a:pPr>
              <a:r>
                <a:rPr lang="en-US" sz="1400" dirty="0">
                  <a:solidFill>
                    <a:schemeClr val="tx1"/>
                  </a:solidFill>
                  <a:latin typeface="Gill Sans MT" panose="020B0502020104020203" pitchFamily="34" charset="77"/>
                </a:rPr>
                <a:t>Bio-agents like insects, pathogens and other animals are used</a:t>
              </a:r>
            </a:p>
          </p:txBody>
        </p:sp>
        <p:sp>
          <p:nvSpPr>
            <p:cNvPr id="35" name="Rounded Rectangle 4"/>
            <p:cNvSpPr/>
            <p:nvPr/>
          </p:nvSpPr>
          <p:spPr>
            <a:xfrm>
              <a:off x="5460026" y="3704731"/>
              <a:ext cx="1780441" cy="783193"/>
            </a:xfrm>
            <a:prstGeom prst="roundRect">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algn="ctr" defTabSz="609600" fontAlgn="base">
                <a:spcBef>
                  <a:spcPct val="0"/>
                </a:spcBef>
                <a:spcAft>
                  <a:spcPct val="0"/>
                </a:spcAft>
              </a:pPr>
              <a:r>
                <a:rPr lang="en-US" sz="2000" dirty="0">
                  <a:solidFill>
                    <a:schemeClr val="tx1"/>
                  </a:solidFill>
                  <a:latin typeface="Gill Sans MT" panose="020B0502020104020203" pitchFamily="34" charset="77"/>
                </a:rPr>
                <a:t>Chemical weed control</a:t>
              </a:r>
              <a:endParaRPr lang="en-US" sz="1400" dirty="0">
                <a:solidFill>
                  <a:schemeClr val="tx1"/>
                </a:solidFill>
                <a:latin typeface="Gill Sans MT" panose="020B0502020104020203" pitchFamily="34" charset="77"/>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1146810" y="367030"/>
            <a:ext cx="9844405" cy="132207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Chemical method of weed management</a:t>
            </a:r>
          </a:p>
        </p:txBody>
      </p:sp>
      <p:sp>
        <p:nvSpPr>
          <p:cNvPr id="14" name="Rounded Rectangle 4"/>
          <p:cNvSpPr/>
          <p:nvPr/>
        </p:nvSpPr>
        <p:spPr>
          <a:xfrm>
            <a:off x="4278416" y="1781765"/>
            <a:ext cx="2593340" cy="1462500"/>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sz="2000" b="0" i="0" u="none" strike="noStrike" kern="1200" cap="none" spc="0" normalizeH="0" baseline="0" noProof="0" dirty="0">
                <a:ln>
                  <a:noFill/>
                </a:ln>
                <a:solidFill>
                  <a:prstClr val="white"/>
                </a:solidFill>
                <a:effectLst/>
                <a:uLnTx/>
                <a:uFillTx/>
                <a:latin typeface="Gill Sans MT" panose="020B0502020104020203" pitchFamily="34" charset="77"/>
                <a:ea typeface="+mn-ea"/>
                <a:cs typeface="+mn-cs"/>
              </a:rPr>
              <a:t>Chemical Weed control</a:t>
            </a:r>
          </a:p>
          <a:p>
            <a:pPr marL="0" marR="0" lvl="0" indent="0" algn="ctr" defTabSz="609600" rtl="0" eaLnBrk="1" fontAlgn="base" latinLnBrk="0" hangingPunct="1">
              <a:lnSpc>
                <a:spcPct val="100000"/>
              </a:lnSpc>
              <a:spcBef>
                <a:spcPct val="0"/>
              </a:spcBef>
              <a:spcAft>
                <a:spcPct val="0"/>
              </a:spcAft>
              <a:buClrTx/>
              <a:buSzTx/>
              <a:buFontTx/>
              <a:buNone/>
              <a:defRPr/>
            </a:pPr>
            <a:r>
              <a:rPr lang="en-US" sz="2000" dirty="0">
                <a:solidFill>
                  <a:prstClr val="white"/>
                </a:solidFill>
                <a:latin typeface="Gill Sans MT" panose="020B0502020104020203" pitchFamily="34" charset="77"/>
              </a:rPr>
              <a:t>(Most effective and efficient method)</a:t>
            </a:r>
            <a:endParaRPr kumimoji="0" lang="en-US" sz="2000" b="0" i="0" u="none" strike="noStrike" kern="1200" cap="none" spc="0" normalizeH="0" baseline="0" noProof="0" dirty="0">
              <a:ln>
                <a:noFill/>
              </a:ln>
              <a:solidFill>
                <a:prstClr val="white"/>
              </a:solidFill>
              <a:effectLst/>
              <a:uLnTx/>
              <a:uFillTx/>
              <a:latin typeface="Gill Sans MT" panose="020B0502020104020203" pitchFamily="34" charset="77"/>
              <a:ea typeface="+mn-ea"/>
              <a:cs typeface="+mn-cs"/>
            </a:endParaRPr>
          </a:p>
        </p:txBody>
      </p:sp>
      <p:cxnSp>
        <p:nvCxnSpPr>
          <p:cNvPr id="19" name="Straight Arrow Connector 18"/>
          <p:cNvCxnSpPr/>
          <p:nvPr/>
        </p:nvCxnSpPr>
        <p:spPr>
          <a:xfrm flipH="1">
            <a:off x="3080657" y="2110303"/>
            <a:ext cx="1267859" cy="282098"/>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a:off x="3839259" y="3186429"/>
            <a:ext cx="781727" cy="586687"/>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6176956" y="3177539"/>
            <a:ext cx="745898" cy="604466"/>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6663019" y="2077862"/>
            <a:ext cx="1142551" cy="112924"/>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sp>
        <p:nvSpPr>
          <p:cNvPr id="28" name="Rounded Rectangle 4"/>
          <p:cNvSpPr/>
          <p:nvPr/>
        </p:nvSpPr>
        <p:spPr>
          <a:xfrm>
            <a:off x="827624" y="1916570"/>
            <a:ext cx="2253033" cy="1634490"/>
          </a:xfrm>
          <a:prstGeom prst="roundRect">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Fallow application </a:t>
            </a:r>
          </a:p>
          <a:p>
            <a:pPr marL="171450" marR="0" lvl="0" indent="-171450" algn="ctr" defTabSz="609600" rtl="0" eaLnBrk="1" fontAlgn="base" latinLnBrk="0" hangingPunct="1">
              <a:lnSpc>
                <a:spcPct val="100000"/>
              </a:lnSpc>
              <a:spcBef>
                <a:spcPct val="0"/>
              </a:spcBef>
              <a:spcAft>
                <a:spcPct val="0"/>
              </a:spcAft>
              <a:buClrTx/>
              <a:buSzTx/>
              <a:buFont typeface="Arial" panose="020B0604020202020204" pitchFamily="34" charset="0"/>
              <a:buChar char="•"/>
              <a:defRPr/>
            </a:pPr>
            <a:r>
              <a:rPr lang="en-US" sz="1400" dirty="0">
                <a:solidFill>
                  <a:srgbClr val="000000"/>
                </a:solidFill>
                <a:latin typeface="Gill Sans MT" panose="020B0502020104020203" pitchFamily="34" charset="0"/>
              </a:rPr>
              <a:t>Herbicide application more than 10 days before sowing</a:t>
            </a:r>
          </a:p>
          <a:p>
            <a:pPr marL="171450" marR="0" lvl="0" indent="-171450" algn="ctr" defTabSz="609600" rtl="0" eaLnBrk="1" fontAlgn="base" latinLnBrk="0" hangingPunct="1">
              <a:lnSpc>
                <a:spcPct val="100000"/>
              </a:lnSpc>
              <a:spcBef>
                <a:spcPct val="0"/>
              </a:spcBef>
              <a:spcAft>
                <a:spcPct val="0"/>
              </a:spcAft>
              <a:buClrTx/>
              <a:buSzTx/>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Gill Sans MT" panose="020B0502020104020203" pitchFamily="34" charset="0"/>
                <a:ea typeface="+mn-ea"/>
                <a:cs typeface="+mn-cs"/>
              </a:rPr>
              <a:t>Ex – Controls </a:t>
            </a:r>
            <a:r>
              <a:rPr kumimoji="0" lang="en-US" sz="1400" b="0" i="1" u="none" strike="noStrike" kern="1200" cap="none" spc="0" normalizeH="0" baseline="0" noProof="0" dirty="0">
                <a:ln>
                  <a:noFill/>
                </a:ln>
                <a:solidFill>
                  <a:srgbClr val="000000"/>
                </a:solidFill>
                <a:effectLst/>
                <a:uLnTx/>
                <a:uFillTx/>
                <a:latin typeface="Gill Sans MT" panose="020B0502020104020203" pitchFamily="34" charset="0"/>
                <a:ea typeface="+mn-ea"/>
                <a:cs typeface="+mn-cs"/>
              </a:rPr>
              <a:t>Cy</a:t>
            </a:r>
            <a:r>
              <a:rPr lang="en-US" sz="1400" i="1" dirty="0" err="1">
                <a:solidFill>
                  <a:srgbClr val="000000"/>
                </a:solidFill>
                <a:latin typeface="Gill Sans MT" panose="020B0502020104020203" pitchFamily="34" charset="0"/>
              </a:rPr>
              <a:t>nodon</a:t>
            </a:r>
            <a:r>
              <a:rPr lang="en-US" sz="1400" i="1" dirty="0">
                <a:solidFill>
                  <a:srgbClr val="000000"/>
                </a:solidFill>
                <a:latin typeface="Gill Sans MT" panose="020B0502020104020203" pitchFamily="34" charset="0"/>
              </a:rPr>
              <a:t> </a:t>
            </a:r>
            <a:r>
              <a:rPr lang="en-US" sz="1400" i="1" dirty="0" err="1">
                <a:solidFill>
                  <a:srgbClr val="000000"/>
                </a:solidFill>
                <a:latin typeface="Gill Sans MT" panose="020B0502020104020203" pitchFamily="34" charset="0"/>
              </a:rPr>
              <a:t>dactylon</a:t>
            </a:r>
            <a:endParaRPr kumimoji="0" lang="en-US" sz="1400" b="0" i="1" u="none" strike="noStrike" kern="1200" cap="none" spc="0" normalizeH="0" baseline="0" noProof="0" dirty="0">
              <a:ln>
                <a:noFill/>
              </a:ln>
              <a:solidFill>
                <a:prstClr val="black"/>
              </a:solidFill>
              <a:effectLst/>
              <a:uLnTx/>
              <a:uFillTx/>
              <a:latin typeface="Gill Sans MT" panose="020B0502020104020203" pitchFamily="34" charset="0"/>
              <a:ea typeface="+mn-ea"/>
              <a:cs typeface="+mn-cs"/>
            </a:endParaRPr>
          </a:p>
        </p:txBody>
      </p:sp>
      <p:sp>
        <p:nvSpPr>
          <p:cNvPr id="30" name="Rounded Rectangle 4"/>
          <p:cNvSpPr/>
          <p:nvPr/>
        </p:nvSpPr>
        <p:spPr>
          <a:xfrm>
            <a:off x="2972111" y="3773116"/>
            <a:ext cx="1780441" cy="1259919"/>
          </a:xfrm>
          <a:prstGeom prst="roundRect">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Pre-plant application</a:t>
            </a:r>
          </a:p>
          <a:p>
            <a:pPr marL="171450" marR="0" lvl="0" indent="-171450" algn="ctr" defTabSz="609600" rtl="0" eaLnBrk="1" fontAlgn="base" latinLnBrk="0" hangingPunct="1">
              <a:lnSpc>
                <a:spcPct val="100000"/>
              </a:lnSpc>
              <a:spcBef>
                <a:spcPct val="0"/>
              </a:spcBef>
              <a:spcAft>
                <a:spcPct val="0"/>
              </a:spcAft>
              <a:buClrTx/>
              <a:buSzTx/>
              <a:buFont typeface="Arial" panose="020B0604020202020204" pitchFamily="34" charset="0"/>
              <a:buChar char="•"/>
              <a:defRPr/>
            </a:pPr>
            <a:r>
              <a:rPr lang="en-US" sz="1400" dirty="0">
                <a:solidFill>
                  <a:prstClr val="black"/>
                </a:solidFill>
                <a:latin typeface="Gill Sans MT" panose="020B0502020104020203" pitchFamily="34" charset="77"/>
              </a:rPr>
              <a:t>2-10 days before sowing</a:t>
            </a:r>
          </a:p>
        </p:txBody>
      </p:sp>
      <p:sp>
        <p:nvSpPr>
          <p:cNvPr id="33" name="Rounded Rectangle 4"/>
          <p:cNvSpPr/>
          <p:nvPr/>
        </p:nvSpPr>
        <p:spPr>
          <a:xfrm>
            <a:off x="6744861" y="3773116"/>
            <a:ext cx="2281237" cy="1600438"/>
          </a:xfrm>
          <a:prstGeom prst="roundRect">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lang="en-US" sz="2000" i="0" dirty="0">
                <a:solidFill>
                  <a:srgbClr val="000000"/>
                </a:solidFill>
                <a:effectLst/>
                <a:latin typeface="Gill Sans MT" panose="020B0502020104020203" pitchFamily="34" charset="0"/>
              </a:rPr>
              <a:t>Pre-emergence herbicides application</a:t>
            </a:r>
            <a:endPar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endParaRPr>
          </a:p>
          <a:p>
            <a:pPr marL="171450" marR="0" lvl="0" indent="-171450" algn="ctr" defTabSz="609600" rtl="0" eaLnBrk="1" fontAlgn="base" latinLnBrk="0" hangingPunct="1">
              <a:lnSpc>
                <a:spcPct val="100000"/>
              </a:lnSpc>
              <a:spcBef>
                <a:spcPct val="0"/>
              </a:spcBef>
              <a:spcAft>
                <a:spcPct val="0"/>
              </a:spcAft>
              <a:buClrTx/>
              <a:buSzTx/>
              <a:buFont typeface="Arial" panose="020B0604020202020204" pitchFamily="34" charset="0"/>
              <a:buChar char="•"/>
              <a:defRPr/>
            </a:pPr>
            <a:r>
              <a:rPr lang="en-US" sz="1400" dirty="0">
                <a:solidFill>
                  <a:srgbClr val="000000"/>
                </a:solidFill>
                <a:latin typeface="Gill Sans MT" panose="020B0502020104020203" pitchFamily="34" charset="0"/>
              </a:rPr>
              <a:t>D</a:t>
            </a:r>
            <a:r>
              <a:rPr lang="en-US" sz="1400" b="0" i="0" u="none" strike="noStrike" dirty="0">
                <a:solidFill>
                  <a:srgbClr val="000000"/>
                </a:solidFill>
                <a:effectLst/>
                <a:latin typeface="Gill Sans MT" panose="020B0502020104020203" pitchFamily="34" charset="0"/>
              </a:rPr>
              <a:t>one 1 to 4 days after sowing</a:t>
            </a:r>
          </a:p>
        </p:txBody>
      </p:sp>
      <p:sp>
        <p:nvSpPr>
          <p:cNvPr id="35" name="Rounded Rectangle 4"/>
          <p:cNvSpPr/>
          <p:nvPr/>
        </p:nvSpPr>
        <p:spPr>
          <a:xfrm>
            <a:off x="7805570" y="1713991"/>
            <a:ext cx="2807309" cy="1259919"/>
          </a:xfrm>
          <a:prstGeom prst="roundRect">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Post-emergence herbicide application</a:t>
            </a:r>
          </a:p>
          <a:p>
            <a:pPr marL="171450" marR="0" lvl="0" indent="-171450" algn="ctr" defTabSz="609600" rtl="0" eaLnBrk="1" fontAlgn="base" latinLnBrk="0" hangingPunct="1">
              <a:lnSpc>
                <a:spcPct val="100000"/>
              </a:lnSpc>
              <a:spcBef>
                <a:spcPct val="0"/>
              </a:spcBef>
              <a:spcAft>
                <a:spcPct val="0"/>
              </a:spcAft>
              <a:buClrTx/>
              <a:buSzTx/>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Gill Sans MT" panose="020B0502020104020203" pitchFamily="34" charset="0"/>
                <a:ea typeface="+mn-ea"/>
                <a:cs typeface="+mn-cs"/>
              </a:rPr>
              <a:t>Done after 30-40 days after sowing</a:t>
            </a:r>
          </a:p>
        </p:txBody>
      </p:sp>
      <p:sp>
        <p:nvSpPr>
          <p:cNvPr id="12" name="TextBox 11"/>
          <p:cNvSpPr txBox="1"/>
          <p:nvPr/>
        </p:nvSpPr>
        <p:spPr>
          <a:xfrm>
            <a:off x="240498" y="5313055"/>
            <a:ext cx="5079959" cy="584775"/>
          </a:xfrm>
          <a:prstGeom prst="rect">
            <a:avLst/>
          </a:prstGeom>
          <a:noFill/>
        </p:spPr>
        <p:txBody>
          <a:bodyPr wrap="square" rtlCol="0">
            <a:spAutoFit/>
          </a:bodyPr>
          <a:lstStyle/>
          <a:p>
            <a:r>
              <a:rPr lang="en-US" sz="3200" b="1" dirty="0">
                <a:solidFill>
                  <a:schemeClr val="accent2">
                    <a:lumMod val="75000"/>
                  </a:schemeClr>
                </a:solidFill>
                <a:latin typeface="Amasis MT Pro" panose="02040504050005020304" pitchFamily="18" charset="0"/>
              </a:rPr>
              <a:t>Suggestions given by us-</a:t>
            </a:r>
          </a:p>
        </p:txBody>
      </p:sp>
      <p:sp>
        <p:nvSpPr>
          <p:cNvPr id="13" name="Rectangle: Rounded Corners 12"/>
          <p:cNvSpPr/>
          <p:nvPr/>
        </p:nvSpPr>
        <p:spPr>
          <a:xfrm>
            <a:off x="240498" y="5918878"/>
            <a:ext cx="11711004" cy="442674"/>
          </a:xfrm>
          <a:prstGeom prst="roundRect">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algn="ctr" rtl="0" fontAlgn="base">
              <a:spcBef>
                <a:spcPts val="0"/>
              </a:spcBef>
              <a:spcAft>
                <a:spcPts val="0"/>
              </a:spcAft>
            </a:pPr>
            <a:r>
              <a:rPr lang="en-US" sz="2000" b="0" i="0" u="none" strike="noStrike" dirty="0">
                <a:solidFill>
                  <a:srgbClr val="000000"/>
                </a:solidFill>
                <a:effectLst/>
                <a:latin typeface="Gill Sans MT" panose="020B0502020104020203" pitchFamily="34" charset="0"/>
              </a:rPr>
              <a:t>Use proper dose of herbicide. Consult with experts regarding selection and recommendation of herbicides.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77495" y="596265"/>
            <a:ext cx="11118850" cy="706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Plot </a:t>
            </a:r>
            <a:r>
              <a:rPr lang="en-US" sz="4000" b="1" dirty="0">
                <a:solidFill>
                  <a:srgbClr val="FF0000"/>
                </a:solidFill>
                <a:latin typeface="Amasis MT Pro" panose="02040504050005020304" pitchFamily="18" charset="0"/>
              </a:rPr>
              <a:t>wise information</a:t>
            </a: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 of the host farmer</a:t>
            </a:r>
          </a:p>
        </p:txBody>
      </p:sp>
      <p:sp>
        <p:nvSpPr>
          <p:cNvPr id="8" name="TextBox 7"/>
          <p:cNvSpPr txBox="1"/>
          <p:nvPr/>
        </p:nvSpPr>
        <p:spPr>
          <a:xfrm>
            <a:off x="795334" y="1276348"/>
            <a:ext cx="10601325" cy="5144998"/>
          </a:xfrm>
          <a:prstGeom prst="rect">
            <a:avLst/>
          </a:prstGeom>
          <a:solidFill>
            <a:schemeClr val="accent4">
              <a:lumMod val="20000"/>
              <a:lumOff val="80000"/>
            </a:schemeClr>
          </a:solidFill>
        </p:spPr>
        <p:txBody>
          <a:bodyPr wrap="square" rtlCol="0">
            <a:spAutoFit/>
          </a:bodyPr>
          <a:lstStyle/>
          <a:p>
            <a:pPr marL="857250" indent="-285750" rtl="0">
              <a:spcAft>
                <a:spcPts val="0"/>
              </a:spcAft>
              <a:buFont typeface="Arial" panose="020B0604020202020204" pitchFamily="34" charset="0"/>
              <a:buChar char="•"/>
            </a:pPr>
            <a:r>
              <a:rPr lang="en-US" sz="2000" b="0" i="0" u="none" strike="noStrike" dirty="0">
                <a:solidFill>
                  <a:srgbClr val="000000"/>
                </a:solidFill>
                <a:effectLst/>
                <a:latin typeface="Gill Sans MT" panose="020B0502020104020203" pitchFamily="34" charset="0"/>
              </a:rPr>
              <a:t>Two major field crops cultivated in the village : </a:t>
            </a:r>
          </a:p>
          <a:p>
            <a:pPr marL="1314450" lvl="1" indent="-285750">
              <a:buFont typeface="Wingdings" panose="05000000000000000000" pitchFamily="2" charset="2"/>
              <a:buChar char="Ø"/>
            </a:pPr>
            <a:r>
              <a:rPr lang="en-US" sz="2000" b="0" i="0" u="none" strike="noStrike" dirty="0">
                <a:solidFill>
                  <a:srgbClr val="000000"/>
                </a:solidFill>
                <a:effectLst/>
                <a:latin typeface="Gill Sans MT" panose="020B0502020104020203" pitchFamily="34" charset="0"/>
              </a:rPr>
              <a:t>Wheat</a:t>
            </a:r>
          </a:p>
          <a:p>
            <a:pPr marL="1314450" lvl="1" indent="-285750">
              <a:buFont typeface="Wingdings" panose="05000000000000000000" pitchFamily="2" charset="2"/>
              <a:buChar char="Ø"/>
            </a:pPr>
            <a:r>
              <a:rPr lang="en-US" sz="2000" b="0" i="0" u="none" strike="noStrike" dirty="0">
                <a:solidFill>
                  <a:srgbClr val="000000"/>
                </a:solidFill>
                <a:effectLst/>
                <a:latin typeface="Gill Sans MT" panose="020B0502020104020203" pitchFamily="34" charset="0"/>
              </a:rPr>
              <a:t>Paddy</a:t>
            </a:r>
            <a:endParaRPr lang="en-US" sz="2000" dirty="0">
              <a:latin typeface="Gill Sans MT" panose="020B0502020104020203" pitchFamily="34" charset="0"/>
            </a:endParaRPr>
          </a:p>
          <a:p>
            <a:pPr marL="857250" indent="-285750" rtl="0">
              <a:spcBef>
                <a:spcPts val="680"/>
              </a:spcBef>
              <a:spcAft>
                <a:spcPts val="0"/>
              </a:spcAft>
              <a:buFont typeface="Arial" panose="020B0604020202020204" pitchFamily="34" charset="0"/>
              <a:buChar char="•"/>
            </a:pPr>
            <a:r>
              <a:rPr lang="en-US" sz="2000" b="0" i="0" u="none" strike="noStrike" dirty="0">
                <a:solidFill>
                  <a:srgbClr val="000000"/>
                </a:solidFill>
                <a:effectLst/>
                <a:latin typeface="Gill Sans MT" panose="020B0502020104020203" pitchFamily="34" charset="0"/>
              </a:rPr>
              <a:t>Name of the Host Farmer: </a:t>
            </a:r>
            <a:r>
              <a:rPr lang="en-US" sz="2000" b="0" i="0" u="none" strike="noStrike" dirty="0" err="1">
                <a:solidFill>
                  <a:srgbClr val="000000"/>
                </a:solidFill>
                <a:effectLst/>
                <a:latin typeface="Gill Sans MT" panose="020B0502020104020203" pitchFamily="34" charset="0"/>
              </a:rPr>
              <a:t>Shintu</a:t>
            </a:r>
            <a:r>
              <a:rPr lang="en-US" sz="2000" b="0" i="0" u="none" strike="noStrike" dirty="0">
                <a:solidFill>
                  <a:srgbClr val="000000"/>
                </a:solidFill>
                <a:effectLst/>
                <a:latin typeface="Gill Sans MT" panose="020B0502020104020203" pitchFamily="34" charset="0"/>
              </a:rPr>
              <a:t> Kumar</a:t>
            </a:r>
          </a:p>
          <a:p>
            <a:pPr marL="857250" indent="-285750" rtl="0">
              <a:spcBef>
                <a:spcPts val="680"/>
              </a:spcBef>
              <a:spcAft>
                <a:spcPts val="0"/>
              </a:spcAft>
              <a:buFont typeface="Arial" panose="020B0604020202020204" pitchFamily="34" charset="0"/>
              <a:buChar char="•"/>
            </a:pPr>
            <a:r>
              <a:rPr lang="en-US" sz="2000" b="0" i="0" u="none" strike="noStrike" dirty="0">
                <a:solidFill>
                  <a:srgbClr val="000000"/>
                </a:solidFill>
                <a:effectLst/>
                <a:latin typeface="Gill Sans MT" panose="020B0502020104020203" pitchFamily="34" charset="0"/>
              </a:rPr>
              <a:t>Name the field crops cultivated by host farmer:  wheat, mustard.  </a:t>
            </a:r>
          </a:p>
          <a:p>
            <a:pPr marL="857250" indent="-285750" rtl="0">
              <a:spcBef>
                <a:spcPts val="600"/>
              </a:spcBef>
              <a:spcAft>
                <a:spcPts val="0"/>
              </a:spcAft>
              <a:buFont typeface="Arial" panose="020B0604020202020204" pitchFamily="34" charset="0"/>
              <a:buChar char="•"/>
            </a:pPr>
            <a:r>
              <a:rPr lang="en-US" sz="2000" b="0" i="0" u="none" strike="noStrike" dirty="0">
                <a:solidFill>
                  <a:srgbClr val="000000"/>
                </a:solidFill>
                <a:effectLst/>
                <a:latin typeface="Gill Sans MT" panose="020B0502020104020203" pitchFamily="34" charset="0"/>
              </a:rPr>
              <a:t>Total area under field crops with host farmer (ha.)  0.107 ha (Irrigated/Rainfed)</a:t>
            </a:r>
          </a:p>
          <a:p>
            <a:pPr marL="1314450" lvl="1" indent="-285750">
              <a:buFont typeface="Wingdings" panose="05000000000000000000" pitchFamily="2" charset="2"/>
              <a:buChar char="Ø"/>
            </a:pPr>
            <a:r>
              <a:rPr lang="en-US" sz="2000" b="0" i="0" u="none" strike="noStrike" dirty="0">
                <a:solidFill>
                  <a:srgbClr val="000000"/>
                </a:solidFill>
                <a:effectLst/>
                <a:latin typeface="Gill Sans MT" panose="020B0502020104020203" pitchFamily="34" charset="0"/>
              </a:rPr>
              <a:t>Area under crop 1: 0.0642(wheat) ha,  Area irrigated - 0.0642 Ha</a:t>
            </a:r>
            <a:endParaRPr lang="en-US" sz="2000" dirty="0">
              <a:latin typeface="Gill Sans MT" panose="020B0502020104020203" pitchFamily="34" charset="0"/>
            </a:endParaRPr>
          </a:p>
          <a:p>
            <a:pPr marL="1314450" lvl="1" indent="-285750">
              <a:buFont typeface="Wingdings" panose="05000000000000000000" pitchFamily="2" charset="2"/>
              <a:buChar char="Ø"/>
            </a:pPr>
            <a:r>
              <a:rPr lang="en-US" sz="2000" b="0" i="0" u="none" strike="noStrike" dirty="0">
                <a:solidFill>
                  <a:srgbClr val="000000"/>
                </a:solidFill>
                <a:effectLst/>
                <a:latin typeface="Gill Sans MT" panose="020B0502020104020203" pitchFamily="34" charset="0"/>
              </a:rPr>
              <a:t>Area under crop 2: 0.043(Mustard) ha,  Area irrigated - 0.043 ha.</a:t>
            </a:r>
            <a:endParaRPr lang="en-US" sz="2000" dirty="0">
              <a:latin typeface="Gill Sans MT" panose="020B0502020104020203" pitchFamily="34" charset="0"/>
            </a:endParaRPr>
          </a:p>
          <a:p>
            <a:pPr marL="1314450" lvl="1" indent="-285750">
              <a:buFont typeface="Wingdings" panose="05000000000000000000" pitchFamily="2" charset="2"/>
              <a:buChar char="Ø"/>
            </a:pPr>
            <a:r>
              <a:rPr lang="en-US" sz="2000" b="0" i="0" u="none" strike="noStrike" dirty="0">
                <a:solidFill>
                  <a:srgbClr val="000000"/>
                </a:solidFill>
                <a:effectLst/>
                <a:latin typeface="Gill Sans MT" panose="020B0502020104020203" pitchFamily="34" charset="0"/>
              </a:rPr>
              <a:t>Source of Irrigation – Well</a:t>
            </a:r>
            <a:endParaRPr lang="en-US" sz="2000" dirty="0">
              <a:latin typeface="Gill Sans MT" panose="020B0502020104020203" pitchFamily="34" charset="0"/>
            </a:endParaRPr>
          </a:p>
          <a:p>
            <a:pPr marL="1028700" lvl="1" indent="0">
              <a:buFont typeface="Wingdings" panose="05000000000000000000" pitchFamily="2" charset="2"/>
              <a:buNone/>
            </a:pPr>
            <a:endParaRPr lang="en-US" sz="2000" dirty="0">
              <a:latin typeface="Gill Sans MT" panose="020B0502020104020203" pitchFamily="34" charset="0"/>
            </a:endParaRPr>
          </a:p>
          <a:p>
            <a:pPr marL="857250" indent="-285750">
              <a:spcBef>
                <a:spcPts val="680"/>
              </a:spcBef>
              <a:buFont typeface="Arial" panose="020B0604020202020204" pitchFamily="34" charset="0"/>
              <a:buChar char="•"/>
            </a:pPr>
            <a:r>
              <a:rPr lang="en-US" sz="2000" b="0" i="0" u="none" strike="noStrike" dirty="0">
                <a:solidFill>
                  <a:srgbClr val="000000"/>
                </a:solidFill>
                <a:effectLst/>
                <a:latin typeface="Gill Sans MT" panose="020B0502020104020203" pitchFamily="34" charset="0"/>
              </a:rPr>
              <a:t>Previous Croppi</a:t>
            </a:r>
            <a:r>
              <a:rPr lang="en-IN" altLang="en-US" sz="2000" b="0" i="0" u="none" strike="noStrike" dirty="0">
                <a:solidFill>
                  <a:srgbClr val="000000"/>
                </a:solidFill>
                <a:effectLst/>
                <a:latin typeface="Gill Sans MT" panose="020B0502020104020203" pitchFamily="34" charset="0"/>
              </a:rPr>
              <a:t>n</a:t>
            </a:r>
            <a:r>
              <a:rPr lang="en-US" sz="2000" b="0" i="0" u="none" strike="noStrike" dirty="0">
                <a:solidFill>
                  <a:srgbClr val="000000"/>
                </a:solidFill>
                <a:effectLst/>
                <a:latin typeface="Gill Sans MT" panose="020B0502020104020203" pitchFamily="34" charset="0"/>
              </a:rPr>
              <a:t>g History:</a:t>
            </a:r>
          </a:p>
          <a:p>
            <a:pPr marL="1314450" lvl="1" indent="-285750">
              <a:buFont typeface="Wingdings" panose="05000000000000000000" pitchFamily="2" charset="2"/>
              <a:buChar char="Ø"/>
            </a:pPr>
            <a:r>
              <a:rPr lang="en-US" sz="2000" b="0" i="0" u="none" strike="noStrike" dirty="0">
                <a:solidFill>
                  <a:srgbClr val="000000"/>
                </a:solidFill>
                <a:effectLst/>
                <a:latin typeface="Gill Sans MT" panose="020B0502020104020203" pitchFamily="34" charset="0"/>
              </a:rPr>
              <a:t>Kharif:   </a:t>
            </a:r>
            <a:r>
              <a:rPr lang="en-US" sz="2000" dirty="0">
                <a:solidFill>
                  <a:srgbClr val="000000"/>
                </a:solidFill>
                <a:latin typeface="Gill Sans MT" panose="020B0502020104020203" pitchFamily="34" charset="0"/>
              </a:rPr>
              <a:t>fallow</a:t>
            </a:r>
            <a:endParaRPr lang="en-US" sz="2000" b="0" i="0" u="none" strike="noStrike" dirty="0">
              <a:solidFill>
                <a:srgbClr val="000000"/>
              </a:solidFill>
              <a:effectLst/>
              <a:latin typeface="Gill Sans MT" panose="020B0502020104020203" pitchFamily="34" charset="0"/>
            </a:endParaRPr>
          </a:p>
          <a:p>
            <a:pPr marL="1314450" lvl="1" indent="-285750">
              <a:buFont typeface="Wingdings" panose="05000000000000000000" pitchFamily="2" charset="2"/>
              <a:buChar char="Ø"/>
            </a:pPr>
            <a:r>
              <a:rPr lang="en-US" sz="2000" b="0" i="0" u="none" strike="noStrike" dirty="0">
                <a:solidFill>
                  <a:srgbClr val="000000"/>
                </a:solidFill>
                <a:effectLst/>
                <a:latin typeface="Gill Sans MT" panose="020B0502020104020203" pitchFamily="34" charset="0"/>
              </a:rPr>
              <a:t>Rabi:  wheat, mustard</a:t>
            </a:r>
            <a:endParaRPr lang="en-US" sz="2000" dirty="0">
              <a:latin typeface="Gill Sans MT" panose="020B0502020104020203" pitchFamily="34" charset="0"/>
            </a:endParaRPr>
          </a:p>
          <a:p>
            <a:pPr marL="1314450" lvl="1" indent="-285750">
              <a:buFont typeface="Wingdings" panose="05000000000000000000" pitchFamily="2" charset="2"/>
              <a:buChar char="Ø"/>
            </a:pPr>
            <a:r>
              <a:rPr lang="en-US" sz="2000" b="0" i="0" u="none" strike="noStrike" dirty="0">
                <a:solidFill>
                  <a:srgbClr val="000000"/>
                </a:solidFill>
                <a:effectLst/>
                <a:latin typeface="Gill Sans MT" panose="020B0502020104020203" pitchFamily="34" charset="0"/>
              </a:rPr>
              <a:t>Zaid:  fallow</a:t>
            </a:r>
            <a:endParaRPr lang="en-US" sz="2000" dirty="0">
              <a:latin typeface="Gill Sans MT" panose="020B0502020104020203" pitchFamily="34" charset="0"/>
            </a:endParaRPr>
          </a:p>
          <a:p>
            <a:pPr marL="857250" indent="-285750">
              <a:spcBef>
                <a:spcPts val="680"/>
              </a:spcBef>
              <a:buFont typeface="Arial" panose="020B0604020202020204" pitchFamily="34" charset="0"/>
              <a:buChar char="•"/>
            </a:pPr>
            <a:r>
              <a:rPr lang="en-US" sz="2000" b="0" i="0" u="none" strike="noStrike" dirty="0">
                <a:solidFill>
                  <a:srgbClr val="000000"/>
                </a:solidFill>
                <a:effectLst/>
                <a:latin typeface="Gill Sans MT" panose="020B0502020104020203" pitchFamily="34" charset="0"/>
              </a:rPr>
              <a:t>Cropping Intensity (%):  100 %   &amp;   Rotational Intensity (%):  100 %</a:t>
            </a:r>
            <a:endParaRPr kumimoji="0" lang="en-US" sz="2000" b="0" i="0" u="none" strike="noStrike" kern="1200" cap="none" spc="0" normalizeH="0" baseline="0" noProof="0" dirty="0">
              <a:ln>
                <a:noFill/>
              </a:ln>
              <a:solidFill>
                <a:prstClr val="black"/>
              </a:solidFill>
              <a:effectLst/>
              <a:uLnTx/>
              <a:uFillTx/>
              <a:latin typeface="Gill Sans MT" panose="020B0502020104020203"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1328186" y="300324"/>
            <a:ext cx="9535627"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Fertilizer dose recommendation</a:t>
            </a:r>
          </a:p>
        </p:txBody>
      </p:sp>
      <p:sp>
        <p:nvSpPr>
          <p:cNvPr id="8" name="TextBox 7"/>
          <p:cNvSpPr txBox="1"/>
          <p:nvPr/>
        </p:nvSpPr>
        <p:spPr>
          <a:xfrm>
            <a:off x="273837" y="1595378"/>
            <a:ext cx="5822164" cy="1477328"/>
          </a:xfrm>
          <a:prstGeom prst="rect">
            <a:avLst/>
          </a:prstGeom>
          <a:solidFill>
            <a:schemeClr val="accent4">
              <a:lumMod val="20000"/>
              <a:lumOff val="80000"/>
            </a:schemeClr>
          </a:solidFill>
        </p:spPr>
        <p:txBody>
          <a:bodyPr wrap="square" rtlCol="0">
            <a:spAutoFit/>
          </a:bodyPr>
          <a:lstStyle/>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The recommended those of fertilizer is 100:40:40 for 1 hectare(For irrigated conditions)</a:t>
            </a:r>
          </a:p>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DAP contains 18% N and 46% P2O5</a:t>
            </a:r>
          </a:p>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solidFill>
                  <a:prstClr val="black"/>
                </a:solidFill>
                <a:latin typeface="Gill Sans MT" panose="020B0502020104020203" pitchFamily="34" charset="0"/>
              </a:rPr>
              <a:t>U</a:t>
            </a:r>
            <a:r>
              <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rea contains 46%  N</a:t>
            </a:r>
          </a:p>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MOP contains 60% of k2O</a:t>
            </a:r>
          </a:p>
        </p:txBody>
      </p:sp>
      <p:sp>
        <p:nvSpPr>
          <p:cNvPr id="4" name="TextBox 3"/>
          <p:cNvSpPr txBox="1"/>
          <p:nvPr/>
        </p:nvSpPr>
        <p:spPr>
          <a:xfrm>
            <a:off x="273836" y="1008210"/>
            <a:ext cx="5079959" cy="584775"/>
          </a:xfrm>
          <a:prstGeom prst="rect">
            <a:avLst/>
          </a:prstGeom>
          <a:noFill/>
        </p:spPr>
        <p:txBody>
          <a:bodyPr wrap="square" rtlCol="0">
            <a:spAutoFit/>
          </a:bodyPr>
          <a:lstStyle/>
          <a:p>
            <a:r>
              <a:rPr lang="en-US" sz="3200" b="1" dirty="0">
                <a:solidFill>
                  <a:schemeClr val="accent2">
                    <a:lumMod val="75000"/>
                  </a:schemeClr>
                </a:solidFill>
                <a:latin typeface="Amasis MT Pro" panose="02040504050005020304" pitchFamily="18" charset="0"/>
              </a:rPr>
              <a:t>For wheat field</a:t>
            </a:r>
          </a:p>
        </p:txBody>
      </p:sp>
      <p:sp>
        <p:nvSpPr>
          <p:cNvPr id="7" name="TextBox 6"/>
          <p:cNvSpPr txBox="1"/>
          <p:nvPr/>
        </p:nvSpPr>
        <p:spPr>
          <a:xfrm>
            <a:off x="6642416" y="998233"/>
            <a:ext cx="5079959" cy="584775"/>
          </a:xfrm>
          <a:prstGeom prst="rect">
            <a:avLst/>
          </a:prstGeom>
          <a:noFill/>
        </p:spPr>
        <p:txBody>
          <a:bodyPr wrap="square" rtlCol="0">
            <a:spAutoFit/>
          </a:bodyPr>
          <a:lstStyle/>
          <a:p>
            <a:r>
              <a:rPr lang="en-US" sz="3200" b="1" dirty="0">
                <a:solidFill>
                  <a:schemeClr val="accent2">
                    <a:lumMod val="75000"/>
                  </a:schemeClr>
                </a:solidFill>
                <a:latin typeface="Amasis MT Pro" panose="02040504050005020304" pitchFamily="18" charset="0"/>
              </a:rPr>
              <a:t>Calculation</a:t>
            </a:r>
          </a:p>
        </p:txBody>
      </p:sp>
      <p:sp>
        <p:nvSpPr>
          <p:cNvPr id="11" name="TextBox 10"/>
          <p:cNvSpPr txBox="1"/>
          <p:nvPr/>
        </p:nvSpPr>
        <p:spPr>
          <a:xfrm>
            <a:off x="6642416" y="1592985"/>
            <a:ext cx="5445929" cy="646331"/>
          </a:xfrm>
          <a:prstGeom prst="rect">
            <a:avLst/>
          </a:prstGeom>
          <a:solidFill>
            <a:schemeClr val="accent4">
              <a:lumMod val="20000"/>
              <a:lumOff val="80000"/>
            </a:schemeClr>
          </a:solidFill>
        </p:spPr>
        <p:txBody>
          <a:bodyPr wrap="square" rtlCol="0">
            <a:spAutoFit/>
          </a:bodyPr>
          <a:lstStyle/>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latin typeface="Gill Sans MT" panose="020B0502020104020203" pitchFamily="34" charset="0"/>
              </a:rPr>
              <a:t>Total land area of the farmer</a:t>
            </a:r>
            <a:r>
              <a:rPr lang="en-US" dirty="0">
                <a:solidFill>
                  <a:prstClr val="black"/>
                </a:solidFill>
                <a:latin typeface="Gill Sans MT" panose="020B0502020104020203" pitchFamily="34" charset="0"/>
              </a:rPr>
              <a:t> = 0.109 ha</a:t>
            </a:r>
          </a:p>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latin typeface="Gill Sans MT" panose="020B0502020104020203" pitchFamily="34" charset="0"/>
              </a:rPr>
              <a:t>wheat – 0.0642 ha, Fertilizer dose = 6.4:2.6:2.6</a:t>
            </a:r>
          </a:p>
        </p:txBody>
      </p:sp>
      <p:sp>
        <p:nvSpPr>
          <p:cNvPr id="12" name="TextBox 11"/>
          <p:cNvSpPr txBox="1"/>
          <p:nvPr/>
        </p:nvSpPr>
        <p:spPr>
          <a:xfrm>
            <a:off x="6642416" y="3189997"/>
            <a:ext cx="5445929" cy="1077218"/>
          </a:xfrm>
          <a:prstGeom prst="rect">
            <a:avLst/>
          </a:prstGeom>
          <a:noFill/>
        </p:spPr>
        <p:txBody>
          <a:bodyPr wrap="square" rtlCol="0">
            <a:spAutoFit/>
          </a:bodyPr>
          <a:lstStyle/>
          <a:p>
            <a:r>
              <a:rPr lang="en-US" sz="3200" b="1" dirty="0">
                <a:solidFill>
                  <a:schemeClr val="accent2">
                    <a:lumMod val="75000"/>
                  </a:schemeClr>
                </a:solidFill>
                <a:latin typeface="Amasis MT Pro" panose="02040504050005020304" pitchFamily="18" charset="0"/>
              </a:rPr>
              <a:t>Recommendation for my host farmer</a:t>
            </a:r>
          </a:p>
        </p:txBody>
      </p:sp>
      <p:sp>
        <p:nvSpPr>
          <p:cNvPr id="13" name="TextBox 12"/>
          <p:cNvSpPr txBox="1"/>
          <p:nvPr/>
        </p:nvSpPr>
        <p:spPr>
          <a:xfrm>
            <a:off x="6642416" y="4280403"/>
            <a:ext cx="5445929" cy="923330"/>
          </a:xfrm>
          <a:prstGeom prst="rect">
            <a:avLst/>
          </a:prstGeom>
          <a:solidFill>
            <a:schemeClr val="accent4">
              <a:lumMod val="20000"/>
              <a:lumOff val="80000"/>
            </a:schemeClr>
          </a:solidFill>
        </p:spPr>
        <p:txBody>
          <a:bodyPr wrap="square" rtlCol="0">
            <a:spAutoFit/>
          </a:bodyPr>
          <a:lstStyle/>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latin typeface="Gill Sans MT" panose="020B0502020104020203" pitchFamily="34" charset="0"/>
              </a:rPr>
              <a:t>Urea= 10 Kg</a:t>
            </a:r>
          </a:p>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latin typeface="Gill Sans MT" panose="020B0502020104020203" pitchFamily="34" charset="0"/>
              </a:rPr>
              <a:t>DAP =  5.6kg </a:t>
            </a:r>
          </a:p>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latin typeface="Gill Sans MT" panose="020B0502020104020203" pitchFamily="34" charset="0"/>
              </a:rPr>
              <a:t>MOP=  4.33kg</a:t>
            </a:r>
          </a:p>
        </p:txBody>
      </p:sp>
      <p:sp>
        <p:nvSpPr>
          <p:cNvPr id="14" name="TextBox 13"/>
          <p:cNvSpPr txBox="1"/>
          <p:nvPr/>
        </p:nvSpPr>
        <p:spPr>
          <a:xfrm>
            <a:off x="273836" y="3161407"/>
            <a:ext cx="5445929" cy="584775"/>
          </a:xfrm>
          <a:prstGeom prst="rect">
            <a:avLst/>
          </a:prstGeom>
          <a:noFill/>
        </p:spPr>
        <p:txBody>
          <a:bodyPr wrap="square" rtlCol="0">
            <a:spAutoFit/>
          </a:bodyPr>
          <a:lstStyle/>
          <a:p>
            <a:r>
              <a:rPr lang="en-US" sz="3200" b="1" dirty="0">
                <a:solidFill>
                  <a:schemeClr val="accent2">
                    <a:lumMod val="75000"/>
                  </a:schemeClr>
                </a:solidFill>
                <a:latin typeface="Amasis MT Pro" panose="02040504050005020304" pitchFamily="18" charset="0"/>
              </a:rPr>
              <a:t>Farmer’s practice</a:t>
            </a:r>
          </a:p>
        </p:txBody>
      </p:sp>
      <p:sp>
        <p:nvSpPr>
          <p:cNvPr id="15" name="TextBox 14"/>
          <p:cNvSpPr txBox="1"/>
          <p:nvPr/>
        </p:nvSpPr>
        <p:spPr>
          <a:xfrm>
            <a:off x="273836" y="3746182"/>
            <a:ext cx="5370847" cy="1477328"/>
          </a:xfrm>
          <a:prstGeom prst="rect">
            <a:avLst/>
          </a:prstGeom>
          <a:solidFill>
            <a:schemeClr val="accent4">
              <a:lumMod val="20000"/>
              <a:lumOff val="80000"/>
            </a:schemeClr>
          </a:solidFill>
        </p:spPr>
        <p:txBody>
          <a:bodyPr wrap="square" rtlCol="0">
            <a:spAutoFit/>
          </a:bodyPr>
          <a:lstStyle/>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latin typeface="Gill Sans MT" panose="020B0502020104020203" pitchFamily="34" charset="0"/>
              </a:rPr>
              <a:t>Urea : weight used in kgs is three times the land area in </a:t>
            </a:r>
            <a:r>
              <a:rPr lang="en-US" dirty="0" err="1">
                <a:latin typeface="Gill Sans MT" panose="020B0502020104020203" pitchFamily="34" charset="0"/>
              </a:rPr>
              <a:t>kattha</a:t>
            </a:r>
            <a:endParaRPr lang="en-US" dirty="0">
              <a:latin typeface="Gill Sans MT" panose="020B0502020104020203" pitchFamily="34" charset="0"/>
            </a:endParaRPr>
          </a:p>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latin typeface="Gill Sans MT" panose="020B0502020104020203" pitchFamily="34" charset="0"/>
              </a:rPr>
              <a:t>DAP : weight used in kgs is twice the land in </a:t>
            </a:r>
            <a:r>
              <a:rPr lang="en-US" dirty="0" err="1">
                <a:latin typeface="Gill Sans MT" panose="020B0502020104020203" pitchFamily="34" charset="0"/>
              </a:rPr>
              <a:t>kattha</a:t>
            </a:r>
            <a:endParaRPr lang="en-US" dirty="0">
              <a:latin typeface="Gill Sans MT" panose="020B0502020104020203" pitchFamily="34" charset="0"/>
            </a:endParaRPr>
          </a:p>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latin typeface="Gill Sans MT" panose="020B0502020104020203" pitchFamily="34" charset="0"/>
              </a:rPr>
              <a:t>MOP : not used</a:t>
            </a:r>
          </a:p>
        </p:txBody>
      </p:sp>
      <p:sp>
        <p:nvSpPr>
          <p:cNvPr id="16" name="TextBox 15"/>
          <p:cNvSpPr txBox="1"/>
          <p:nvPr/>
        </p:nvSpPr>
        <p:spPr>
          <a:xfrm>
            <a:off x="1783549" y="5265015"/>
            <a:ext cx="2555089" cy="584775"/>
          </a:xfrm>
          <a:prstGeom prst="rect">
            <a:avLst/>
          </a:prstGeom>
          <a:noFill/>
        </p:spPr>
        <p:txBody>
          <a:bodyPr wrap="square" rtlCol="0">
            <a:spAutoFit/>
          </a:bodyPr>
          <a:lstStyle/>
          <a:p>
            <a:r>
              <a:rPr lang="en-US" sz="3200" b="1" dirty="0">
                <a:solidFill>
                  <a:schemeClr val="accent2">
                    <a:lumMod val="75000"/>
                  </a:schemeClr>
                </a:solidFill>
                <a:latin typeface="Amasis MT Pro" panose="02040504050005020304" pitchFamily="18" charset="0"/>
              </a:rPr>
              <a:t>Suggestions</a:t>
            </a:r>
          </a:p>
        </p:txBody>
      </p:sp>
      <p:sp>
        <p:nvSpPr>
          <p:cNvPr id="17" name="TextBox 16"/>
          <p:cNvSpPr txBox="1"/>
          <p:nvPr/>
        </p:nvSpPr>
        <p:spPr>
          <a:xfrm>
            <a:off x="1874042" y="5849790"/>
            <a:ext cx="8443913" cy="923330"/>
          </a:xfrm>
          <a:prstGeom prst="rect">
            <a:avLst/>
          </a:prstGeom>
          <a:solidFill>
            <a:schemeClr val="accent4">
              <a:lumMod val="20000"/>
              <a:lumOff val="80000"/>
            </a:schemeClr>
          </a:solidFill>
        </p:spPr>
        <p:txBody>
          <a:bodyPr wrap="square" rtlCol="0">
            <a:spAutoFit/>
          </a:bodyPr>
          <a:lstStyle/>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latin typeface="Gill Sans MT" panose="020B0502020104020203" pitchFamily="34" charset="0"/>
              </a:rPr>
              <a:t>Farmers are advised to follow the recommended dose of FYM and Fertilizers</a:t>
            </a:r>
          </a:p>
          <a:p>
            <a:pPr marL="8572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latin typeface="Gill Sans MT" panose="020B0502020104020203" pitchFamily="34" charset="0"/>
              </a:rPr>
              <a:t>Half dose of N and full dose of P and K applied as basal and remaining half dose of Nitrogen applied as top dressing at 1st irrigation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124555" y="334198"/>
            <a:ext cx="11942885"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4000" b="1" i="0" u="none" strike="noStrike" dirty="0">
                <a:solidFill>
                  <a:srgbClr val="FF0000"/>
                </a:solidFill>
                <a:effectLst/>
                <a:latin typeface="Amasis MT Pro" panose="02040504050005020304" pitchFamily="18" charset="0"/>
              </a:rPr>
              <a:t>Cost of cultivation of Wheat @ Area 0.0642 (ha)</a:t>
            </a:r>
            <a:endPar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ndParaRPr>
          </a:p>
        </p:txBody>
      </p:sp>
      <p:graphicFrame>
        <p:nvGraphicFramePr>
          <p:cNvPr id="4" name="Table 4"/>
          <p:cNvGraphicFramePr>
            <a:graphicFrameLocks noGrp="1"/>
          </p:cNvGraphicFramePr>
          <p:nvPr/>
        </p:nvGraphicFramePr>
        <p:xfrm>
          <a:off x="207166" y="1095756"/>
          <a:ext cx="11777664" cy="5428046"/>
        </p:xfrm>
        <a:graphic>
          <a:graphicData uri="http://schemas.openxmlformats.org/drawingml/2006/table">
            <a:tbl>
              <a:tblPr firstRow="1" bandRow="1">
                <a:tableStyleId>{5C22544A-7EE6-4342-B048-85BDC9FD1C3A}</a:tableStyleId>
              </a:tblPr>
              <a:tblGrid>
                <a:gridCol w="1184753">
                  <a:extLst>
                    <a:ext uri="{9D8B030D-6E8A-4147-A177-3AD203B41FA5}">
                      <a16:colId xmlns:a16="http://schemas.microsoft.com/office/drawing/2014/main" val="20000"/>
                    </a:ext>
                  </a:extLst>
                </a:gridCol>
                <a:gridCol w="2741135">
                  <a:extLst>
                    <a:ext uri="{9D8B030D-6E8A-4147-A177-3AD203B41FA5}">
                      <a16:colId xmlns:a16="http://schemas.microsoft.com/office/drawing/2014/main" val="20001"/>
                    </a:ext>
                  </a:extLst>
                </a:gridCol>
                <a:gridCol w="1962944">
                  <a:extLst>
                    <a:ext uri="{9D8B030D-6E8A-4147-A177-3AD203B41FA5}">
                      <a16:colId xmlns:a16="http://schemas.microsoft.com/office/drawing/2014/main" val="20002"/>
                    </a:ext>
                  </a:extLst>
                </a:gridCol>
                <a:gridCol w="1962944">
                  <a:extLst>
                    <a:ext uri="{9D8B030D-6E8A-4147-A177-3AD203B41FA5}">
                      <a16:colId xmlns:a16="http://schemas.microsoft.com/office/drawing/2014/main" val="20003"/>
                    </a:ext>
                  </a:extLst>
                </a:gridCol>
                <a:gridCol w="1962944">
                  <a:extLst>
                    <a:ext uri="{9D8B030D-6E8A-4147-A177-3AD203B41FA5}">
                      <a16:colId xmlns:a16="http://schemas.microsoft.com/office/drawing/2014/main" val="20004"/>
                    </a:ext>
                  </a:extLst>
                </a:gridCol>
                <a:gridCol w="1962944">
                  <a:extLst>
                    <a:ext uri="{9D8B030D-6E8A-4147-A177-3AD203B41FA5}">
                      <a16:colId xmlns:a16="http://schemas.microsoft.com/office/drawing/2014/main" val="20005"/>
                    </a:ext>
                  </a:extLst>
                </a:gridCol>
              </a:tblGrid>
              <a:tr h="339933">
                <a:tc>
                  <a:txBody>
                    <a:bodyPr/>
                    <a:lstStyle/>
                    <a:p>
                      <a:pPr marL="67945" algn="ctr" rtl="0" fontAlgn="t">
                        <a:lnSpc>
                          <a:spcPct val="70000"/>
                        </a:lnSpc>
                        <a:spcBef>
                          <a:spcPts val="0"/>
                        </a:spcBef>
                        <a:spcAft>
                          <a:spcPts val="0"/>
                        </a:spcAft>
                      </a:pPr>
                      <a:r>
                        <a:rPr lang="en-US" sz="1700" b="0" i="0" u="none" strike="noStrike" dirty="0">
                          <a:solidFill>
                            <a:schemeClr val="bg1"/>
                          </a:solidFill>
                          <a:effectLst/>
                          <a:latin typeface="Gill Sans MT" panose="020B0502020104020203" pitchFamily="34" charset="0"/>
                        </a:rPr>
                        <a:t>Sl.no</a:t>
                      </a:r>
                      <a:endParaRPr lang="en-US" sz="1700" b="0" dirty="0">
                        <a:solidFill>
                          <a:schemeClr val="bg1"/>
                        </a:solidFill>
                        <a:effectLst/>
                        <a:latin typeface="Gill Sans MT" panose="020B0502020104020203" pitchFamily="34" charset="0"/>
                      </a:endParaRPr>
                    </a:p>
                  </a:txBody>
                  <a:tcPr/>
                </a:tc>
                <a:tc>
                  <a:txBody>
                    <a:bodyPr/>
                    <a:lstStyle/>
                    <a:p>
                      <a:pPr marL="67945" algn="ctr" rtl="0" fontAlgn="t">
                        <a:lnSpc>
                          <a:spcPct val="70000"/>
                        </a:lnSpc>
                        <a:spcBef>
                          <a:spcPts val="0"/>
                        </a:spcBef>
                        <a:spcAft>
                          <a:spcPts val="0"/>
                        </a:spcAft>
                      </a:pPr>
                      <a:r>
                        <a:rPr lang="en-US" sz="1700" b="0" i="0" u="none" strike="noStrike" dirty="0">
                          <a:solidFill>
                            <a:schemeClr val="bg1"/>
                          </a:solidFill>
                          <a:effectLst/>
                          <a:latin typeface="Gill Sans MT" panose="020B0502020104020203" pitchFamily="34" charset="0"/>
                        </a:rPr>
                        <a:t>Items</a:t>
                      </a:r>
                      <a:endParaRPr lang="en-US" sz="1700" b="0" dirty="0">
                        <a:solidFill>
                          <a:schemeClr val="bg1"/>
                        </a:solidFill>
                        <a:effectLst/>
                        <a:latin typeface="Gill Sans MT" panose="020B0502020104020203" pitchFamily="34" charset="0"/>
                      </a:endParaRPr>
                    </a:p>
                  </a:txBody>
                  <a:tcPr/>
                </a:tc>
                <a:tc>
                  <a:txBody>
                    <a:bodyPr/>
                    <a:lstStyle/>
                    <a:p>
                      <a:pPr marL="66675" algn="ctr" rtl="0" fontAlgn="t">
                        <a:lnSpc>
                          <a:spcPct val="70000"/>
                        </a:lnSpc>
                        <a:spcBef>
                          <a:spcPts val="0"/>
                        </a:spcBef>
                        <a:spcAft>
                          <a:spcPts val="0"/>
                        </a:spcAft>
                      </a:pPr>
                      <a:r>
                        <a:rPr lang="en-US" sz="1700" b="0" i="0" u="none" strike="noStrike" dirty="0">
                          <a:solidFill>
                            <a:schemeClr val="bg1"/>
                          </a:solidFill>
                          <a:effectLst/>
                          <a:latin typeface="Gill Sans MT" panose="020B0502020104020203" pitchFamily="34" charset="0"/>
                        </a:rPr>
                        <a:t>Unit</a:t>
                      </a:r>
                      <a:endParaRPr lang="en-US" sz="1700" b="0" dirty="0">
                        <a:solidFill>
                          <a:schemeClr val="bg1"/>
                        </a:solidFill>
                        <a:effectLst/>
                        <a:latin typeface="Gill Sans MT" panose="020B0502020104020203" pitchFamily="34" charset="0"/>
                      </a:endParaRPr>
                    </a:p>
                  </a:txBody>
                  <a:tcPr/>
                </a:tc>
                <a:tc>
                  <a:txBody>
                    <a:bodyPr/>
                    <a:lstStyle/>
                    <a:p>
                      <a:pPr marL="67310" marR="211455" algn="ctr" rtl="0" fontAlgn="t">
                        <a:lnSpc>
                          <a:spcPct val="70000"/>
                        </a:lnSpc>
                        <a:spcBef>
                          <a:spcPts val="0"/>
                        </a:spcBef>
                        <a:spcAft>
                          <a:spcPts val="0"/>
                        </a:spcAft>
                      </a:pPr>
                      <a:r>
                        <a:rPr lang="en-US" sz="1700" b="0" i="0" u="none" strike="noStrike" dirty="0">
                          <a:solidFill>
                            <a:schemeClr val="bg1"/>
                          </a:solidFill>
                          <a:effectLst/>
                          <a:latin typeface="Gill Sans MT" panose="020B0502020104020203" pitchFamily="34" charset="0"/>
                        </a:rPr>
                        <a:t>Inputs per unit area</a:t>
                      </a:r>
                      <a:endParaRPr lang="en-US" sz="1700" b="0" dirty="0">
                        <a:solidFill>
                          <a:schemeClr val="bg1"/>
                        </a:solidFill>
                        <a:effectLst/>
                        <a:latin typeface="Gill Sans MT" panose="020B0502020104020203" pitchFamily="34" charset="0"/>
                      </a:endParaRPr>
                    </a:p>
                  </a:txBody>
                  <a:tcPr/>
                </a:tc>
                <a:tc>
                  <a:txBody>
                    <a:bodyPr/>
                    <a:lstStyle/>
                    <a:p>
                      <a:pPr marL="69215" marR="429260" algn="ctr" rtl="0" fontAlgn="t">
                        <a:lnSpc>
                          <a:spcPct val="70000"/>
                        </a:lnSpc>
                        <a:spcBef>
                          <a:spcPts val="0"/>
                        </a:spcBef>
                        <a:spcAft>
                          <a:spcPts val="0"/>
                        </a:spcAft>
                      </a:pPr>
                      <a:r>
                        <a:rPr lang="en-US" sz="1700" b="0" i="0" u="none" strike="noStrike" dirty="0">
                          <a:solidFill>
                            <a:schemeClr val="bg1"/>
                          </a:solidFill>
                          <a:effectLst/>
                          <a:latin typeface="Gill Sans MT" panose="020B0502020104020203" pitchFamily="34" charset="0"/>
                        </a:rPr>
                        <a:t>Input in 0.0642 (ha)</a:t>
                      </a:r>
                      <a:endParaRPr lang="en-US" sz="1700" b="0" dirty="0">
                        <a:solidFill>
                          <a:schemeClr val="bg1"/>
                        </a:solidFill>
                        <a:effectLst/>
                        <a:latin typeface="Gill Sans MT" panose="020B0502020104020203" pitchFamily="34" charset="0"/>
                      </a:endParaRPr>
                    </a:p>
                  </a:txBody>
                  <a:tcPr/>
                </a:tc>
                <a:tc>
                  <a:txBody>
                    <a:bodyPr/>
                    <a:lstStyle/>
                    <a:p>
                      <a:pPr marL="69215" marR="175260" algn="ctr" rtl="0" fontAlgn="t">
                        <a:lnSpc>
                          <a:spcPct val="70000"/>
                        </a:lnSpc>
                        <a:spcBef>
                          <a:spcPts val="0"/>
                        </a:spcBef>
                        <a:spcAft>
                          <a:spcPts val="0"/>
                        </a:spcAft>
                      </a:pPr>
                      <a:r>
                        <a:rPr lang="en-US" sz="1700" b="0" i="0" u="none" strike="noStrike" dirty="0">
                          <a:solidFill>
                            <a:schemeClr val="bg1"/>
                          </a:solidFill>
                          <a:effectLst/>
                          <a:latin typeface="Gill Sans MT" panose="020B0502020104020203" pitchFamily="34" charset="0"/>
                        </a:rPr>
                        <a:t>Total cost(Rs.) per (ha)</a:t>
                      </a:r>
                      <a:endParaRPr lang="en-US" sz="1700" b="0" dirty="0">
                        <a:solidFill>
                          <a:schemeClr val="bg1"/>
                        </a:solidFill>
                        <a:effectLst/>
                        <a:latin typeface="Gill Sans MT" panose="020B0502020104020203" pitchFamily="34" charset="0"/>
                      </a:endParaRPr>
                    </a:p>
                  </a:txBody>
                  <a:tcPr/>
                </a:tc>
                <a:extLst>
                  <a:ext uri="{0D108BD9-81ED-4DB2-BD59-A6C34878D82A}">
                    <a16:rowId xmlns:a16="http://schemas.microsoft.com/office/drawing/2014/main" val="10000"/>
                  </a:ext>
                </a:extLst>
              </a:tr>
              <a:tr h="589121">
                <a:tc>
                  <a:txBody>
                    <a:bodyPr/>
                    <a:lstStyle/>
                    <a:p>
                      <a:pPr marL="4445" algn="ctr" rtl="0" fontAlgn="t">
                        <a:lnSpc>
                          <a:spcPct val="70000"/>
                        </a:lnSpc>
                        <a:spcBef>
                          <a:spcPts val="595"/>
                        </a:spcBef>
                        <a:spcAft>
                          <a:spcPts val="0"/>
                        </a:spcAft>
                      </a:pPr>
                      <a:r>
                        <a:rPr lang="en-US" sz="1700" b="0" i="0" u="none" strike="noStrike" dirty="0">
                          <a:solidFill>
                            <a:srgbClr val="000000"/>
                          </a:solidFill>
                          <a:effectLst/>
                          <a:latin typeface="Gill Sans MT" panose="020B0502020104020203" pitchFamily="34" charset="0"/>
                        </a:rPr>
                        <a:t>1</a:t>
                      </a:r>
                      <a:endParaRPr lang="en-US" sz="1700" b="0" dirty="0">
                        <a:effectLst/>
                        <a:latin typeface="Gill Sans MT" panose="020B0502020104020203" pitchFamily="34" charset="0"/>
                      </a:endParaRPr>
                    </a:p>
                  </a:txBody>
                  <a:tcPr/>
                </a:tc>
                <a:tc>
                  <a:txBody>
                    <a:bodyPr/>
                    <a:lstStyle/>
                    <a:p>
                      <a:pPr marL="67945"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Hired male</a:t>
                      </a:r>
                      <a:endParaRPr lang="en-US" sz="1700" b="0" dirty="0">
                        <a:effectLst/>
                        <a:latin typeface="Gill Sans MT" panose="020B0502020104020203" pitchFamily="34" charset="0"/>
                      </a:endParaRPr>
                    </a:p>
                    <a:p>
                      <a:pPr marL="67945" algn="ctr" rtl="0" fontAlgn="t">
                        <a:lnSpc>
                          <a:spcPct val="70000"/>
                        </a:lnSpc>
                        <a:spcBef>
                          <a:spcPts val="5"/>
                        </a:spcBef>
                        <a:spcAft>
                          <a:spcPts val="0"/>
                        </a:spcAft>
                      </a:pPr>
                      <a:r>
                        <a:rPr lang="en-US" sz="1700" b="0" i="0" u="none" strike="noStrike" dirty="0" err="1">
                          <a:solidFill>
                            <a:srgbClr val="000000"/>
                          </a:solidFill>
                          <a:effectLst/>
                          <a:latin typeface="Gill Sans MT" panose="020B0502020104020203" pitchFamily="34" charset="0"/>
                        </a:rPr>
                        <a:t>labourers</a:t>
                      </a:r>
                      <a:endParaRPr lang="en-US" sz="1700" b="0" dirty="0">
                        <a:effectLst/>
                        <a:latin typeface="Gill Sans MT" panose="020B0502020104020203" pitchFamily="34" charset="0"/>
                      </a:endParaRPr>
                    </a:p>
                  </a:txBody>
                  <a:tcPr/>
                </a:tc>
                <a:tc>
                  <a:txBody>
                    <a:bodyPr/>
                    <a:lstStyle/>
                    <a:p>
                      <a:pPr marL="66675" algn="ctr" rtl="0" fontAlgn="t">
                        <a:lnSpc>
                          <a:spcPct val="70000"/>
                        </a:lnSpc>
                        <a:spcBef>
                          <a:spcPts val="595"/>
                        </a:spcBef>
                        <a:spcAft>
                          <a:spcPts val="0"/>
                        </a:spcAft>
                      </a:pPr>
                      <a:r>
                        <a:rPr lang="en-US" sz="1700" b="0" i="0" u="none" strike="noStrike">
                          <a:solidFill>
                            <a:srgbClr val="000000"/>
                          </a:solidFill>
                          <a:effectLst/>
                          <a:latin typeface="Gill Sans MT" panose="020B0502020104020203" pitchFamily="34" charset="0"/>
                        </a:rPr>
                        <a:t>Man days - 0</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0</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0</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0</a:t>
                      </a:r>
                      <a:endParaRPr lang="en-US" sz="1700" b="0">
                        <a:effectLst/>
                        <a:latin typeface="Gill Sans MT" panose="020B0502020104020203" pitchFamily="34" charset="0"/>
                      </a:endParaRPr>
                    </a:p>
                  </a:txBody>
                  <a:tcPr/>
                </a:tc>
                <a:extLst>
                  <a:ext uri="{0D108BD9-81ED-4DB2-BD59-A6C34878D82A}">
                    <a16:rowId xmlns:a16="http://schemas.microsoft.com/office/drawing/2014/main" val="10001"/>
                  </a:ext>
                </a:extLst>
              </a:tr>
              <a:tr h="585024">
                <a:tc>
                  <a:txBody>
                    <a:bodyPr/>
                    <a:lstStyle/>
                    <a:p>
                      <a:pPr marL="4445" algn="ctr" rtl="0" fontAlgn="t">
                        <a:lnSpc>
                          <a:spcPct val="70000"/>
                        </a:lnSpc>
                        <a:spcBef>
                          <a:spcPts val="605"/>
                        </a:spcBef>
                        <a:spcAft>
                          <a:spcPts val="0"/>
                        </a:spcAft>
                      </a:pPr>
                      <a:r>
                        <a:rPr lang="en-US" sz="1700" b="0" i="0" u="none" strike="noStrike" dirty="0">
                          <a:solidFill>
                            <a:srgbClr val="000000"/>
                          </a:solidFill>
                          <a:effectLst/>
                          <a:latin typeface="Gill Sans MT" panose="020B0502020104020203" pitchFamily="34" charset="0"/>
                        </a:rPr>
                        <a:t>2</a:t>
                      </a:r>
                      <a:endParaRPr lang="en-US" sz="1700" b="0" dirty="0">
                        <a:effectLst/>
                        <a:latin typeface="Gill Sans MT" panose="020B0502020104020203" pitchFamily="34" charset="0"/>
                      </a:endParaRPr>
                    </a:p>
                  </a:txBody>
                  <a:tcPr/>
                </a:tc>
                <a:tc>
                  <a:txBody>
                    <a:bodyPr/>
                    <a:lstStyle/>
                    <a:p>
                      <a:pPr marL="67945"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Hired female</a:t>
                      </a:r>
                      <a:endParaRPr lang="en-US" sz="1700" b="0" dirty="0">
                        <a:effectLst/>
                        <a:latin typeface="Gill Sans MT" panose="020B0502020104020203" pitchFamily="34" charset="0"/>
                      </a:endParaRPr>
                    </a:p>
                    <a:p>
                      <a:pPr marL="67945" algn="ctr" rtl="0" fontAlgn="t">
                        <a:lnSpc>
                          <a:spcPct val="70000"/>
                        </a:lnSpc>
                        <a:spcBef>
                          <a:spcPts val="5"/>
                        </a:spcBef>
                        <a:spcAft>
                          <a:spcPts val="0"/>
                        </a:spcAft>
                      </a:pPr>
                      <a:r>
                        <a:rPr lang="en-US" sz="1700" b="0" i="0" u="none" strike="noStrike" dirty="0" err="1">
                          <a:solidFill>
                            <a:srgbClr val="000000"/>
                          </a:solidFill>
                          <a:effectLst/>
                          <a:latin typeface="Gill Sans MT" panose="020B0502020104020203" pitchFamily="34" charset="0"/>
                        </a:rPr>
                        <a:t>labourers</a:t>
                      </a:r>
                      <a:endParaRPr lang="en-US" sz="1700" b="0" dirty="0">
                        <a:effectLst/>
                        <a:latin typeface="Gill Sans MT" panose="020B0502020104020203" pitchFamily="34" charset="0"/>
                      </a:endParaRPr>
                    </a:p>
                  </a:txBody>
                  <a:tcPr/>
                </a:tc>
                <a:tc>
                  <a:txBody>
                    <a:bodyPr/>
                    <a:lstStyle/>
                    <a:p>
                      <a:pPr marL="66675" algn="ctr" rtl="0" fontAlgn="t">
                        <a:lnSpc>
                          <a:spcPct val="70000"/>
                        </a:lnSpc>
                        <a:spcBef>
                          <a:spcPts val="605"/>
                        </a:spcBef>
                        <a:spcAft>
                          <a:spcPts val="0"/>
                        </a:spcAft>
                      </a:pPr>
                      <a:r>
                        <a:rPr lang="en-US" sz="1700" b="0" i="0" u="none" strike="noStrike" dirty="0">
                          <a:solidFill>
                            <a:srgbClr val="000000"/>
                          </a:solidFill>
                          <a:effectLst/>
                          <a:latin typeface="Gill Sans MT" panose="020B0502020104020203" pitchFamily="34" charset="0"/>
                        </a:rPr>
                        <a:t>Man days – 0</a:t>
                      </a:r>
                      <a:endParaRPr lang="en-US" sz="1700" b="0" dirty="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0</a:t>
                      </a:r>
                      <a:endParaRPr lang="en-US" sz="1700" b="0" dirty="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0</a:t>
                      </a:r>
                      <a:endParaRPr lang="en-US" sz="1700" b="0" dirty="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0</a:t>
                      </a:r>
                      <a:endParaRPr lang="en-US" sz="1700" b="0" dirty="0">
                        <a:effectLst/>
                        <a:latin typeface="Gill Sans MT" panose="020B0502020104020203" pitchFamily="34" charset="0"/>
                      </a:endParaRPr>
                    </a:p>
                  </a:txBody>
                  <a:tcPr/>
                </a:tc>
                <a:extLst>
                  <a:ext uri="{0D108BD9-81ED-4DB2-BD59-A6C34878D82A}">
                    <a16:rowId xmlns:a16="http://schemas.microsoft.com/office/drawing/2014/main" val="10002"/>
                  </a:ext>
                </a:extLst>
              </a:tr>
              <a:tr h="367567">
                <a:tc>
                  <a:txBody>
                    <a:bodyPr/>
                    <a:lstStyle/>
                    <a:p>
                      <a:pPr marL="444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3</a:t>
                      </a:r>
                      <a:endParaRPr lang="en-US" sz="1700" b="0">
                        <a:effectLst/>
                        <a:latin typeface="Gill Sans MT" panose="020B0502020104020203" pitchFamily="34" charset="0"/>
                      </a:endParaRPr>
                    </a:p>
                  </a:txBody>
                  <a:tcPr/>
                </a:tc>
                <a:tc>
                  <a:txBody>
                    <a:bodyPr/>
                    <a:lstStyle/>
                    <a:p>
                      <a:pPr marL="6794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Bullocks</a:t>
                      </a:r>
                      <a:endParaRPr lang="en-US" sz="1700" b="0">
                        <a:effectLst/>
                        <a:latin typeface="Gill Sans MT" panose="020B0502020104020203" pitchFamily="34" charset="0"/>
                      </a:endParaRPr>
                    </a:p>
                  </a:txBody>
                  <a:tcPr/>
                </a:tc>
                <a:tc>
                  <a:txBody>
                    <a:bodyPr/>
                    <a:lstStyle/>
                    <a:p>
                      <a:pPr marL="6667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Hrs – 0</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0</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0</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0</a:t>
                      </a:r>
                      <a:endParaRPr lang="en-US" sz="1700" b="0" dirty="0">
                        <a:effectLst/>
                        <a:latin typeface="Gill Sans MT" panose="020B0502020104020203" pitchFamily="34" charset="0"/>
                      </a:endParaRPr>
                    </a:p>
                  </a:txBody>
                  <a:tcPr/>
                </a:tc>
                <a:extLst>
                  <a:ext uri="{0D108BD9-81ED-4DB2-BD59-A6C34878D82A}">
                    <a16:rowId xmlns:a16="http://schemas.microsoft.com/office/drawing/2014/main" val="10003"/>
                  </a:ext>
                </a:extLst>
              </a:tr>
              <a:tr h="415334">
                <a:tc>
                  <a:txBody>
                    <a:bodyPr/>
                    <a:lstStyle/>
                    <a:p>
                      <a:pPr marL="4445" algn="ctr" rtl="0" fontAlgn="t">
                        <a:lnSpc>
                          <a:spcPct val="70000"/>
                        </a:lnSpc>
                        <a:spcBef>
                          <a:spcPts val="605"/>
                        </a:spcBef>
                        <a:spcAft>
                          <a:spcPts val="0"/>
                        </a:spcAft>
                      </a:pPr>
                      <a:r>
                        <a:rPr lang="en-US" sz="1700" b="0" i="0" u="none" strike="noStrike" dirty="0">
                          <a:solidFill>
                            <a:srgbClr val="000000"/>
                          </a:solidFill>
                          <a:effectLst/>
                          <a:latin typeface="Gill Sans MT" panose="020B0502020104020203" pitchFamily="34" charset="0"/>
                        </a:rPr>
                        <a:t>4</a:t>
                      </a:r>
                      <a:endParaRPr lang="en-US" sz="1700" b="0" dirty="0">
                        <a:effectLst/>
                        <a:latin typeface="Gill Sans MT" panose="020B0502020104020203" pitchFamily="34" charset="0"/>
                      </a:endParaRPr>
                    </a:p>
                  </a:txBody>
                  <a:tcPr/>
                </a:tc>
                <a:tc>
                  <a:txBody>
                    <a:bodyPr/>
                    <a:lstStyle/>
                    <a:p>
                      <a:pPr marL="67945" marR="480060"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      Machinery charges</a:t>
                      </a:r>
                      <a:endParaRPr lang="en-US" sz="1700" b="0" dirty="0">
                        <a:effectLst/>
                        <a:latin typeface="Gill Sans MT" panose="020B0502020104020203" pitchFamily="34" charset="0"/>
                      </a:endParaRPr>
                    </a:p>
                  </a:txBody>
                  <a:tcPr/>
                </a:tc>
                <a:tc>
                  <a:txBody>
                    <a:bodyPr/>
                    <a:lstStyle/>
                    <a:p>
                      <a:pPr algn="ctr" fontAlgn="t">
                        <a:lnSpc>
                          <a:spcPct val="70000"/>
                        </a:lnSpc>
                      </a:pPr>
                      <a:endParaRPr lang="en-US" sz="1700" b="0" dirty="0">
                        <a:effectLst/>
                        <a:latin typeface="Gill Sans MT" panose="020B0502020104020203" pitchFamily="34" charset="0"/>
                      </a:endParaRPr>
                    </a:p>
                  </a:txBody>
                  <a:tcPr/>
                </a:tc>
                <a:tc>
                  <a:txBody>
                    <a:bodyPr/>
                    <a:lstStyle/>
                    <a:p>
                      <a:pPr algn="ctr" fontAlgn="t">
                        <a:lnSpc>
                          <a:spcPct val="70000"/>
                        </a:lnSpc>
                      </a:pPr>
                      <a:endParaRPr lang="en-US" sz="1700" b="0" dirty="0">
                        <a:effectLst/>
                        <a:latin typeface="Gill Sans MT" panose="020B0502020104020203" pitchFamily="34" charset="0"/>
                      </a:endParaRPr>
                    </a:p>
                  </a:txBody>
                  <a:tcPr/>
                </a:tc>
                <a:tc>
                  <a:txBody>
                    <a:bodyPr/>
                    <a:lstStyle/>
                    <a:p>
                      <a:pPr algn="ctr" fontAlgn="t">
                        <a:lnSpc>
                          <a:spcPct val="70000"/>
                        </a:lnSpc>
                      </a:pPr>
                      <a:endParaRPr lang="en-US" sz="1700" b="0" dirty="0">
                        <a:effectLst/>
                        <a:latin typeface="Gill Sans MT" panose="020B0502020104020203" pitchFamily="34" charset="0"/>
                      </a:endParaRPr>
                    </a:p>
                  </a:txBody>
                  <a:tcPr/>
                </a:tc>
                <a:tc>
                  <a:txBody>
                    <a:bodyPr/>
                    <a:lstStyle/>
                    <a:p>
                      <a:pPr algn="ctr" fontAlgn="t">
                        <a:lnSpc>
                          <a:spcPct val="70000"/>
                        </a:lnSpc>
                      </a:pPr>
                      <a:endParaRPr lang="en-US" sz="1700" b="0" dirty="0">
                        <a:effectLst/>
                        <a:latin typeface="Gill Sans MT" panose="020B0502020104020203" pitchFamily="34" charset="0"/>
                      </a:endParaRPr>
                    </a:p>
                  </a:txBody>
                  <a:tcPr/>
                </a:tc>
                <a:extLst>
                  <a:ext uri="{0D108BD9-81ED-4DB2-BD59-A6C34878D82A}">
                    <a16:rowId xmlns:a16="http://schemas.microsoft.com/office/drawing/2014/main" val="10004"/>
                  </a:ext>
                </a:extLst>
              </a:tr>
              <a:tr h="360831">
                <a:tc>
                  <a:txBody>
                    <a:bodyPr/>
                    <a:lstStyle/>
                    <a:p>
                      <a:pPr marR="345440"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      4.1</a:t>
                      </a:r>
                      <a:endParaRPr lang="en-US" sz="1700" b="0" dirty="0">
                        <a:effectLst/>
                        <a:latin typeface="Gill Sans MT" panose="020B0502020104020203" pitchFamily="34" charset="0"/>
                      </a:endParaRPr>
                    </a:p>
                  </a:txBody>
                  <a:tcPr/>
                </a:tc>
                <a:tc>
                  <a:txBody>
                    <a:bodyPr/>
                    <a:lstStyle/>
                    <a:p>
                      <a:pPr marL="67945"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Machine 1(Tractor)</a:t>
                      </a:r>
                      <a:endParaRPr lang="en-US" sz="1700" b="0" dirty="0">
                        <a:effectLst/>
                        <a:latin typeface="Gill Sans MT" panose="020B0502020104020203" pitchFamily="34" charset="0"/>
                      </a:endParaRPr>
                    </a:p>
                  </a:txBody>
                  <a:tcPr/>
                </a:tc>
                <a:tc>
                  <a:txBody>
                    <a:bodyPr/>
                    <a:lstStyle/>
                    <a:p>
                      <a:pPr marL="6667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Hrs – 36 mins</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Rs. 1/metre-square</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Rs. 600</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Rs. 9346</a:t>
                      </a:r>
                      <a:endParaRPr lang="en-US" sz="1700" b="0" dirty="0">
                        <a:effectLst/>
                        <a:latin typeface="Gill Sans MT" panose="020B0502020104020203" pitchFamily="34" charset="0"/>
                      </a:endParaRPr>
                    </a:p>
                  </a:txBody>
                  <a:tcPr/>
                </a:tc>
                <a:extLst>
                  <a:ext uri="{0D108BD9-81ED-4DB2-BD59-A6C34878D82A}">
                    <a16:rowId xmlns:a16="http://schemas.microsoft.com/office/drawing/2014/main" val="10005"/>
                  </a:ext>
                </a:extLst>
              </a:tr>
              <a:tr h="388672">
                <a:tc>
                  <a:txBody>
                    <a:bodyPr/>
                    <a:lstStyle/>
                    <a:p>
                      <a:pPr marR="345440"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      4.2</a:t>
                      </a:r>
                      <a:endParaRPr lang="en-US" sz="1700" b="0" dirty="0">
                        <a:effectLst/>
                        <a:latin typeface="Gill Sans MT" panose="020B0502020104020203" pitchFamily="34" charset="0"/>
                      </a:endParaRPr>
                    </a:p>
                  </a:txBody>
                  <a:tcPr/>
                </a:tc>
                <a:tc>
                  <a:txBody>
                    <a:bodyPr/>
                    <a:lstStyle/>
                    <a:p>
                      <a:pPr marL="6794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Machine 2</a:t>
                      </a:r>
                      <a:endParaRPr lang="en-US" sz="1700" b="0">
                        <a:effectLst/>
                        <a:latin typeface="Gill Sans MT" panose="020B0502020104020203" pitchFamily="34" charset="0"/>
                      </a:endParaRPr>
                    </a:p>
                  </a:txBody>
                  <a:tcPr/>
                </a:tc>
                <a:tc>
                  <a:txBody>
                    <a:bodyPr/>
                    <a:lstStyle/>
                    <a:p>
                      <a:pPr marL="6667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Hrs – NA</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a:t>
                      </a:r>
                      <a:endParaRPr lang="en-US" sz="1700" b="0" dirty="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              -</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            -</a:t>
                      </a:r>
                      <a:endParaRPr lang="en-US" sz="1700" b="0" dirty="0">
                        <a:effectLst/>
                        <a:latin typeface="Gill Sans MT" panose="020B0502020104020203" pitchFamily="34" charset="0"/>
                      </a:endParaRPr>
                    </a:p>
                  </a:txBody>
                  <a:tcPr/>
                </a:tc>
                <a:extLst>
                  <a:ext uri="{0D108BD9-81ED-4DB2-BD59-A6C34878D82A}">
                    <a16:rowId xmlns:a16="http://schemas.microsoft.com/office/drawing/2014/main" val="10006"/>
                  </a:ext>
                </a:extLst>
              </a:tr>
              <a:tr h="381000">
                <a:tc>
                  <a:txBody>
                    <a:bodyPr/>
                    <a:lstStyle/>
                    <a:p>
                      <a:pPr marL="444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5</a:t>
                      </a:r>
                      <a:endParaRPr lang="en-US" sz="1700" b="0">
                        <a:effectLst/>
                        <a:latin typeface="Gill Sans MT" panose="020B0502020104020203" pitchFamily="34" charset="0"/>
                      </a:endParaRPr>
                    </a:p>
                  </a:txBody>
                  <a:tcPr/>
                </a:tc>
                <a:tc>
                  <a:txBody>
                    <a:bodyPr/>
                    <a:lstStyle/>
                    <a:p>
                      <a:pPr marL="6794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Seed </a:t>
                      </a:r>
                      <a:endParaRPr lang="en-US" sz="1700" b="0">
                        <a:effectLst/>
                        <a:latin typeface="Gill Sans MT" panose="020B0502020104020203" pitchFamily="34" charset="0"/>
                      </a:endParaRPr>
                    </a:p>
                  </a:txBody>
                  <a:tcPr/>
                </a:tc>
                <a:tc>
                  <a:txBody>
                    <a:bodyPr/>
                    <a:lstStyle/>
                    <a:p>
                      <a:pPr marL="6667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Kg – 7 kgs</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Rs. 0.0105x22=0.23</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Rs. 7x22=154</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*Rs. 109x22=2399</a:t>
                      </a:r>
                      <a:endParaRPr lang="en-US" sz="1700" b="0" dirty="0">
                        <a:effectLst/>
                        <a:latin typeface="Gill Sans MT" panose="020B0502020104020203" pitchFamily="34" charset="0"/>
                      </a:endParaRPr>
                    </a:p>
                  </a:txBody>
                  <a:tcPr/>
                </a:tc>
                <a:extLst>
                  <a:ext uri="{0D108BD9-81ED-4DB2-BD59-A6C34878D82A}">
                    <a16:rowId xmlns:a16="http://schemas.microsoft.com/office/drawing/2014/main" val="10007"/>
                  </a:ext>
                </a:extLst>
              </a:tr>
              <a:tr h="302359">
                <a:tc>
                  <a:txBody>
                    <a:bodyPr/>
                    <a:lstStyle/>
                    <a:p>
                      <a:pPr marL="444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6</a:t>
                      </a:r>
                      <a:endParaRPr lang="en-US" sz="1700" b="0">
                        <a:effectLst/>
                        <a:latin typeface="Gill Sans MT" panose="020B0502020104020203" pitchFamily="34" charset="0"/>
                      </a:endParaRPr>
                    </a:p>
                  </a:txBody>
                  <a:tcPr/>
                </a:tc>
                <a:tc>
                  <a:txBody>
                    <a:bodyPr/>
                    <a:lstStyle/>
                    <a:p>
                      <a:pPr marL="6794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Manure</a:t>
                      </a:r>
                      <a:endParaRPr lang="en-US" sz="1700" b="0">
                        <a:effectLst/>
                        <a:latin typeface="Gill Sans MT" panose="020B0502020104020203" pitchFamily="34" charset="0"/>
                      </a:endParaRPr>
                    </a:p>
                  </a:txBody>
                  <a:tcPr/>
                </a:tc>
                <a:tc>
                  <a:txBody>
                    <a:bodyPr/>
                    <a:lstStyle/>
                    <a:p>
                      <a:pPr marL="6667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Tonnes – 0.1 tonnes</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a:t>
                      </a:r>
                      <a:endParaRPr lang="en-US" sz="1700" b="0" dirty="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              -</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                -</a:t>
                      </a:r>
                      <a:endParaRPr lang="en-US" sz="1700" b="0" dirty="0">
                        <a:effectLst/>
                        <a:latin typeface="Gill Sans MT" panose="020B0502020104020203" pitchFamily="34" charset="0"/>
                      </a:endParaRPr>
                    </a:p>
                  </a:txBody>
                  <a:tcPr/>
                </a:tc>
                <a:extLst>
                  <a:ext uri="{0D108BD9-81ED-4DB2-BD59-A6C34878D82A}">
                    <a16:rowId xmlns:a16="http://schemas.microsoft.com/office/drawing/2014/main" val="10008"/>
                  </a:ext>
                </a:extLst>
              </a:tr>
              <a:tr h="397491">
                <a:tc>
                  <a:txBody>
                    <a:bodyPr/>
                    <a:lstStyle/>
                    <a:p>
                      <a:pPr marL="4445"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7</a:t>
                      </a:r>
                      <a:endParaRPr lang="en-US" sz="1700" b="0" dirty="0">
                        <a:effectLst/>
                        <a:latin typeface="Gill Sans MT" panose="020B0502020104020203" pitchFamily="34" charset="0"/>
                      </a:endParaRPr>
                    </a:p>
                  </a:txBody>
                  <a:tcPr/>
                </a:tc>
                <a:tc>
                  <a:txBody>
                    <a:bodyPr/>
                    <a:lstStyle/>
                    <a:p>
                      <a:pPr marL="67945"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Fertilizers</a:t>
                      </a:r>
                      <a:endParaRPr lang="en-US" sz="1700" b="0" dirty="0">
                        <a:effectLst/>
                        <a:latin typeface="Gill Sans MT" panose="020B0502020104020203" pitchFamily="34" charset="0"/>
                      </a:endParaRPr>
                    </a:p>
                  </a:txBody>
                  <a:tcPr/>
                </a:tc>
                <a:tc>
                  <a:txBody>
                    <a:bodyPr/>
                    <a:lstStyle/>
                    <a:p>
                      <a:pPr algn="ctr" fontAlgn="t">
                        <a:lnSpc>
                          <a:spcPct val="70000"/>
                        </a:lnSpc>
                      </a:pPr>
                      <a:endParaRPr lang="en-US" sz="1700" b="0" dirty="0">
                        <a:effectLst/>
                        <a:latin typeface="Gill Sans MT" panose="020B0502020104020203" pitchFamily="34" charset="0"/>
                      </a:endParaRPr>
                    </a:p>
                  </a:txBody>
                  <a:tcPr/>
                </a:tc>
                <a:tc>
                  <a:txBody>
                    <a:bodyPr/>
                    <a:lstStyle/>
                    <a:p>
                      <a:pPr algn="ctr" fontAlgn="t">
                        <a:lnSpc>
                          <a:spcPct val="70000"/>
                        </a:lnSpc>
                      </a:pPr>
                      <a:endParaRPr lang="en-US" sz="1700" b="0" dirty="0">
                        <a:effectLst/>
                        <a:latin typeface="Gill Sans MT" panose="020B0502020104020203" pitchFamily="34" charset="0"/>
                      </a:endParaRPr>
                    </a:p>
                  </a:txBody>
                  <a:tcPr/>
                </a:tc>
                <a:tc>
                  <a:txBody>
                    <a:bodyPr/>
                    <a:lstStyle/>
                    <a:p>
                      <a:pPr algn="ctr" fontAlgn="t">
                        <a:lnSpc>
                          <a:spcPct val="70000"/>
                        </a:lnSpc>
                      </a:pPr>
                      <a:endParaRPr lang="en-US" sz="1700" b="0" dirty="0">
                        <a:effectLst/>
                        <a:latin typeface="Gill Sans MT" panose="020B0502020104020203" pitchFamily="34" charset="0"/>
                      </a:endParaRPr>
                    </a:p>
                  </a:txBody>
                  <a:tcPr/>
                </a:tc>
                <a:tc>
                  <a:txBody>
                    <a:bodyPr/>
                    <a:lstStyle/>
                    <a:p>
                      <a:pPr algn="ctr" fontAlgn="t">
                        <a:lnSpc>
                          <a:spcPct val="70000"/>
                        </a:lnSpc>
                      </a:pPr>
                      <a:endParaRPr lang="en-US" sz="1700" b="0" dirty="0">
                        <a:effectLst/>
                        <a:latin typeface="Gill Sans MT" panose="020B0502020104020203" pitchFamily="34" charset="0"/>
                      </a:endParaRPr>
                    </a:p>
                  </a:txBody>
                  <a:tcPr/>
                </a:tc>
                <a:extLst>
                  <a:ext uri="{0D108BD9-81ED-4DB2-BD59-A6C34878D82A}">
                    <a16:rowId xmlns:a16="http://schemas.microsoft.com/office/drawing/2014/main" val="10009"/>
                  </a:ext>
                </a:extLst>
              </a:tr>
              <a:tr h="522257">
                <a:tc>
                  <a:txBody>
                    <a:bodyPr/>
                    <a:lstStyle/>
                    <a:p>
                      <a:pPr marR="345440"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     7.1</a:t>
                      </a:r>
                      <a:endParaRPr lang="en-US" sz="1700" b="0" dirty="0">
                        <a:effectLst/>
                        <a:latin typeface="Gill Sans MT" panose="020B0502020104020203" pitchFamily="34" charset="0"/>
                      </a:endParaRPr>
                    </a:p>
                  </a:txBody>
                  <a:tcPr/>
                </a:tc>
                <a:tc>
                  <a:txBody>
                    <a:bodyPr/>
                    <a:lstStyle/>
                    <a:p>
                      <a:pPr marL="67945"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Fertilizer 1 (Urea)</a:t>
                      </a:r>
                      <a:endParaRPr lang="en-US" sz="1700" b="0" dirty="0">
                        <a:effectLst/>
                        <a:latin typeface="Gill Sans MT" panose="020B0502020104020203" pitchFamily="34" charset="0"/>
                      </a:endParaRPr>
                    </a:p>
                  </a:txBody>
                  <a:tcPr/>
                </a:tc>
                <a:tc>
                  <a:txBody>
                    <a:bodyPr/>
                    <a:lstStyle/>
                    <a:p>
                      <a:pPr marL="66675"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Kg – 12.6 kgs</a:t>
                      </a:r>
                      <a:endParaRPr lang="en-US" sz="1700" b="0" dirty="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0.17 Rs/</a:t>
                      </a:r>
                      <a:r>
                        <a:rPr lang="en-US" sz="1700" b="0" i="0" u="none" strike="noStrike" dirty="0" err="1">
                          <a:solidFill>
                            <a:srgbClr val="000000"/>
                          </a:solidFill>
                          <a:effectLst/>
                          <a:latin typeface="Gill Sans MT" panose="020B0502020104020203" pitchFamily="34" charset="0"/>
                        </a:rPr>
                        <a:t>metre</a:t>
                      </a:r>
                      <a:r>
                        <a:rPr lang="en-US" sz="1700" b="0" i="0" u="none" strike="noStrike" dirty="0">
                          <a:solidFill>
                            <a:srgbClr val="000000"/>
                          </a:solidFill>
                          <a:effectLst/>
                          <a:latin typeface="Gill Sans MT" panose="020B0502020104020203" pitchFamily="34" charset="0"/>
                        </a:rPr>
                        <a:t>-square </a:t>
                      </a:r>
                      <a:endParaRPr lang="en-US" sz="1700" b="0" dirty="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Rs. 655x.17=111</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Rs1728</a:t>
                      </a:r>
                      <a:endParaRPr lang="en-US" sz="1700" b="0" dirty="0">
                        <a:effectLst/>
                        <a:latin typeface="Gill Sans MT" panose="020B0502020104020203" pitchFamily="34" charset="0"/>
                      </a:endParaRPr>
                    </a:p>
                  </a:txBody>
                  <a:tcPr/>
                </a:tc>
                <a:extLst>
                  <a:ext uri="{0D108BD9-81ED-4DB2-BD59-A6C34878D82A}">
                    <a16:rowId xmlns:a16="http://schemas.microsoft.com/office/drawing/2014/main" val="10010"/>
                  </a:ext>
                </a:extLst>
              </a:tr>
              <a:tr h="302359">
                <a:tc>
                  <a:txBody>
                    <a:bodyPr/>
                    <a:lstStyle/>
                    <a:p>
                      <a:pPr marR="345440"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                                                              7.2</a:t>
                      </a:r>
                      <a:endParaRPr lang="en-US" sz="1700" b="0" dirty="0">
                        <a:effectLst/>
                        <a:latin typeface="Gill Sans MT" panose="020B0502020104020203" pitchFamily="34" charset="0"/>
                      </a:endParaRPr>
                    </a:p>
                  </a:txBody>
                  <a:tcPr/>
                </a:tc>
                <a:tc>
                  <a:txBody>
                    <a:bodyPr/>
                    <a:lstStyle/>
                    <a:p>
                      <a:pPr marL="6794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Fertilizer 2 (DAP)</a:t>
                      </a:r>
                      <a:endParaRPr lang="en-US" sz="1700" b="0">
                        <a:effectLst/>
                        <a:latin typeface="Gill Sans MT" panose="020B0502020104020203" pitchFamily="34" charset="0"/>
                      </a:endParaRPr>
                    </a:p>
                  </a:txBody>
                  <a:tcPr/>
                </a:tc>
                <a:tc>
                  <a:txBody>
                    <a:bodyPr/>
                    <a:lstStyle/>
                    <a:p>
                      <a:pPr marL="66675"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Kg – 8.4 kgs</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0.44 Rs/metre-square</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a:solidFill>
                            <a:srgbClr val="000000"/>
                          </a:solidFill>
                          <a:effectLst/>
                          <a:latin typeface="Gill Sans MT" panose="020B0502020104020203" pitchFamily="34" charset="0"/>
                        </a:rPr>
                        <a:t>Rs. 655x.44=288</a:t>
                      </a:r>
                      <a:endParaRPr lang="en-US" sz="1700" b="0">
                        <a:effectLst/>
                        <a:latin typeface="Gill Sans MT" panose="020B0502020104020203" pitchFamily="34" charset="0"/>
                      </a:endParaRPr>
                    </a:p>
                  </a:txBody>
                  <a:tcPr/>
                </a:tc>
                <a:tc>
                  <a:txBody>
                    <a:bodyPr/>
                    <a:lstStyle/>
                    <a:p>
                      <a:pPr algn="ctr" rtl="0" fontAlgn="t">
                        <a:lnSpc>
                          <a:spcPct val="70000"/>
                        </a:lnSpc>
                        <a:spcBef>
                          <a:spcPts val="0"/>
                        </a:spcBef>
                        <a:spcAft>
                          <a:spcPts val="0"/>
                        </a:spcAft>
                      </a:pPr>
                      <a:r>
                        <a:rPr lang="en-US" sz="1700" b="0" i="0" u="none" strike="noStrike" dirty="0">
                          <a:solidFill>
                            <a:srgbClr val="000000"/>
                          </a:solidFill>
                          <a:effectLst/>
                          <a:latin typeface="Gill Sans MT" panose="020B0502020104020203" pitchFamily="34" charset="0"/>
                        </a:rPr>
                        <a:t>Rs.4436</a:t>
                      </a:r>
                      <a:endParaRPr lang="en-US" sz="1700" b="0" dirty="0">
                        <a:effectLst/>
                        <a:latin typeface="Gill Sans MT" panose="020B0502020104020203" pitchFamily="34" charset="0"/>
                      </a:endParaRPr>
                    </a:p>
                  </a:txBody>
                  <a:tcPr/>
                </a:tc>
                <a:extLst>
                  <a:ext uri="{0D108BD9-81ED-4DB2-BD59-A6C34878D82A}">
                    <a16:rowId xmlns:a16="http://schemas.microsoft.com/office/drawing/2014/main" val="10011"/>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5" y="235708"/>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Cost of cultivation of Wheat @ Area 0.0642 (ha)</a:t>
            </a:r>
          </a:p>
        </p:txBody>
      </p:sp>
      <p:graphicFrame>
        <p:nvGraphicFramePr>
          <p:cNvPr id="5" name="Table 5"/>
          <p:cNvGraphicFramePr>
            <a:graphicFrameLocks noGrp="1"/>
          </p:cNvGraphicFramePr>
          <p:nvPr/>
        </p:nvGraphicFramePr>
        <p:xfrm>
          <a:off x="221454" y="953599"/>
          <a:ext cx="11749087" cy="5816600"/>
        </p:xfrm>
        <a:graphic>
          <a:graphicData uri="http://schemas.openxmlformats.org/drawingml/2006/table">
            <a:tbl>
              <a:tblPr bandRow="1">
                <a:tableStyleId>{5C22544A-7EE6-4342-B048-85BDC9FD1C3A}</a:tableStyleId>
              </a:tblPr>
              <a:tblGrid>
                <a:gridCol w="1195825">
                  <a:extLst>
                    <a:ext uri="{9D8B030D-6E8A-4147-A177-3AD203B41FA5}">
                      <a16:colId xmlns:a16="http://schemas.microsoft.com/office/drawing/2014/main" val="20000"/>
                    </a:ext>
                  </a:extLst>
                </a:gridCol>
                <a:gridCol w="2829599">
                  <a:extLst>
                    <a:ext uri="{9D8B030D-6E8A-4147-A177-3AD203B41FA5}">
                      <a16:colId xmlns:a16="http://schemas.microsoft.com/office/drawing/2014/main" val="20001"/>
                    </a:ext>
                  </a:extLst>
                </a:gridCol>
                <a:gridCol w="1849120">
                  <a:extLst>
                    <a:ext uri="{9D8B030D-6E8A-4147-A177-3AD203B41FA5}">
                      <a16:colId xmlns:a16="http://schemas.microsoft.com/office/drawing/2014/main" val="20002"/>
                    </a:ext>
                  </a:extLst>
                </a:gridCol>
                <a:gridCol w="1958181">
                  <a:extLst>
                    <a:ext uri="{9D8B030D-6E8A-4147-A177-3AD203B41FA5}">
                      <a16:colId xmlns:a16="http://schemas.microsoft.com/office/drawing/2014/main" val="20003"/>
                    </a:ext>
                  </a:extLst>
                </a:gridCol>
                <a:gridCol w="1958181">
                  <a:extLst>
                    <a:ext uri="{9D8B030D-6E8A-4147-A177-3AD203B41FA5}">
                      <a16:colId xmlns:a16="http://schemas.microsoft.com/office/drawing/2014/main" val="20004"/>
                    </a:ext>
                  </a:extLst>
                </a:gridCol>
                <a:gridCol w="1958181">
                  <a:extLst>
                    <a:ext uri="{9D8B030D-6E8A-4147-A177-3AD203B41FA5}">
                      <a16:colId xmlns:a16="http://schemas.microsoft.com/office/drawing/2014/main" val="20005"/>
                    </a:ext>
                  </a:extLst>
                </a:gridCol>
              </a:tblGrid>
              <a:tr h="370840">
                <a:tc>
                  <a:txBody>
                    <a:bodyPr/>
                    <a:lstStyle/>
                    <a:p>
                      <a:pPr marL="4445" algn="ctr" rtl="0" fontAlgn="t">
                        <a:spcBef>
                          <a:spcPts val="0"/>
                        </a:spcBef>
                        <a:spcAft>
                          <a:spcPts val="0"/>
                        </a:spcAft>
                      </a:pPr>
                      <a:r>
                        <a:rPr lang="en-US" sz="1600" b="0" i="0" u="none" strike="noStrike" dirty="0">
                          <a:solidFill>
                            <a:srgbClr val="000000"/>
                          </a:solidFill>
                          <a:effectLst/>
                          <a:latin typeface="Gill Sans MT" panose="020B0502020104020203" pitchFamily="34" charset="0"/>
                        </a:rPr>
                        <a:t>8</a:t>
                      </a:r>
                      <a:endParaRPr lang="en-US" sz="1600" dirty="0">
                        <a:effectLst/>
                        <a:latin typeface="Gill Sans MT" panose="020B0502020104020203" pitchFamily="34" charset="0"/>
                      </a:endParaRPr>
                    </a:p>
                  </a:txBody>
                  <a:tcPr/>
                </a:tc>
                <a:tc>
                  <a:txBody>
                    <a:bodyPr/>
                    <a:lstStyle/>
                    <a:p>
                      <a:pPr marL="67945" rtl="0" fontAlgn="t">
                        <a:spcBef>
                          <a:spcPts val="0"/>
                        </a:spcBef>
                        <a:spcAft>
                          <a:spcPts val="0"/>
                        </a:spcAft>
                      </a:pPr>
                      <a:r>
                        <a:rPr lang="en-US" sz="1600" b="0" i="0" u="none" strike="noStrike">
                          <a:solidFill>
                            <a:srgbClr val="000000"/>
                          </a:solidFill>
                          <a:effectLst/>
                          <a:latin typeface="Gill Sans MT" panose="020B0502020104020203" pitchFamily="34" charset="0"/>
                        </a:rPr>
                        <a:t>Irrigations</a:t>
                      </a:r>
                      <a:endParaRPr lang="en-US" sz="1600">
                        <a:effectLst/>
                        <a:latin typeface="Gill Sans MT" panose="020B0502020104020203" pitchFamily="34" charset="0"/>
                      </a:endParaRPr>
                    </a:p>
                  </a:txBody>
                  <a:tcPr/>
                </a:tc>
                <a:tc>
                  <a:txBody>
                    <a:bodyPr/>
                    <a:lstStyle/>
                    <a:p>
                      <a:pPr marL="66675" rtl="0" fontAlgn="t">
                        <a:spcBef>
                          <a:spcPts val="0"/>
                        </a:spcBef>
                        <a:spcAft>
                          <a:spcPts val="0"/>
                        </a:spcAft>
                      </a:pPr>
                      <a:r>
                        <a:rPr lang="en-US" sz="1600" b="0" i="0" u="none" strike="noStrike">
                          <a:solidFill>
                            <a:srgbClr val="000000"/>
                          </a:solidFill>
                          <a:effectLst/>
                          <a:latin typeface="Gill Sans MT" panose="020B0502020104020203" pitchFamily="34" charset="0"/>
                        </a:rPr>
                        <a:t>Hrs – 12 hours</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2.2 Rs/metre-square</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1440</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22430</a:t>
                      </a:r>
                      <a:endParaRPr lang="en-US" sz="1600">
                        <a:effectLst/>
                        <a:latin typeface="Gill Sans MT" panose="020B0502020104020203" pitchFamily="34" charset="0"/>
                      </a:endParaRPr>
                    </a:p>
                  </a:txBody>
                  <a:tcPr/>
                </a:tc>
                <a:extLst>
                  <a:ext uri="{0D108BD9-81ED-4DB2-BD59-A6C34878D82A}">
                    <a16:rowId xmlns:a16="http://schemas.microsoft.com/office/drawing/2014/main" val="10000"/>
                  </a:ext>
                </a:extLst>
              </a:tr>
              <a:tr h="370840">
                <a:tc>
                  <a:txBody>
                    <a:bodyPr/>
                    <a:lstStyle/>
                    <a:p>
                      <a:pPr marL="4445" algn="ctr" rtl="0" fontAlgn="t">
                        <a:spcBef>
                          <a:spcPts val="0"/>
                        </a:spcBef>
                        <a:spcAft>
                          <a:spcPts val="0"/>
                        </a:spcAft>
                      </a:pPr>
                      <a:r>
                        <a:rPr lang="en-US" sz="1600" b="0" i="0" u="none" strike="noStrike">
                          <a:solidFill>
                            <a:srgbClr val="000000"/>
                          </a:solidFill>
                          <a:effectLst/>
                          <a:latin typeface="Gill Sans MT" panose="020B0502020104020203" pitchFamily="34" charset="0"/>
                        </a:rPr>
                        <a:t>9</a:t>
                      </a:r>
                      <a:endParaRPr lang="en-US" sz="1600">
                        <a:effectLst/>
                        <a:latin typeface="Gill Sans MT" panose="020B0502020104020203" pitchFamily="34" charset="0"/>
                      </a:endParaRPr>
                    </a:p>
                  </a:txBody>
                  <a:tcPr/>
                </a:tc>
                <a:tc>
                  <a:txBody>
                    <a:bodyPr/>
                    <a:lstStyle/>
                    <a:p>
                      <a:pPr marL="67945" rtl="0" fontAlgn="t">
                        <a:spcBef>
                          <a:spcPts val="0"/>
                        </a:spcBef>
                        <a:spcAft>
                          <a:spcPts val="0"/>
                        </a:spcAft>
                      </a:pPr>
                      <a:r>
                        <a:rPr lang="en-US" sz="1600" b="0" i="0" u="none" strike="noStrike">
                          <a:solidFill>
                            <a:srgbClr val="000000"/>
                          </a:solidFill>
                          <a:effectLst/>
                          <a:latin typeface="Gill Sans MT" panose="020B0502020104020203" pitchFamily="34" charset="0"/>
                        </a:rPr>
                        <a:t>Crop protection</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extLst>
                  <a:ext uri="{0D108BD9-81ED-4DB2-BD59-A6C34878D82A}">
                    <a16:rowId xmlns:a16="http://schemas.microsoft.com/office/drawing/2014/main" val="10001"/>
                  </a:ext>
                </a:extLst>
              </a:tr>
              <a:tr h="370840">
                <a:tc>
                  <a:txBody>
                    <a:bodyPr/>
                    <a:lstStyle/>
                    <a:p>
                      <a:pPr marR="345440" algn="r" rtl="0" fontAlgn="t">
                        <a:spcBef>
                          <a:spcPts val="0"/>
                        </a:spcBef>
                        <a:spcAft>
                          <a:spcPts val="0"/>
                        </a:spcAft>
                      </a:pPr>
                      <a:r>
                        <a:rPr lang="en-US" sz="1600" b="0" i="0" u="none" strike="noStrike" dirty="0">
                          <a:solidFill>
                            <a:srgbClr val="000000"/>
                          </a:solidFill>
                          <a:effectLst/>
                          <a:latin typeface="Gill Sans MT" panose="020B0502020104020203" pitchFamily="34" charset="0"/>
                        </a:rPr>
                        <a:t>9.1</a:t>
                      </a:r>
                      <a:endParaRPr lang="en-US" sz="1600" dirty="0">
                        <a:effectLst/>
                        <a:latin typeface="Gill Sans MT" panose="020B0502020104020203" pitchFamily="34" charset="0"/>
                      </a:endParaRPr>
                    </a:p>
                  </a:txBody>
                  <a:tcPr/>
                </a:tc>
                <a:tc>
                  <a:txBody>
                    <a:bodyPr/>
                    <a:lstStyle/>
                    <a:p>
                      <a:pPr marL="67945" rtl="0" fontAlgn="t">
                        <a:spcBef>
                          <a:spcPts val="0"/>
                        </a:spcBef>
                        <a:spcAft>
                          <a:spcPts val="0"/>
                        </a:spcAft>
                      </a:pPr>
                      <a:r>
                        <a:rPr lang="en-US" sz="1600" b="0" i="0" u="none" strike="noStrike">
                          <a:solidFill>
                            <a:srgbClr val="000000"/>
                          </a:solidFill>
                          <a:effectLst/>
                          <a:latin typeface="Gill Sans MT" panose="020B0502020104020203" pitchFamily="34" charset="0"/>
                        </a:rPr>
                        <a:t>Insecticides</a:t>
                      </a:r>
                      <a:endParaRPr lang="en-US" sz="1600">
                        <a:effectLst/>
                        <a:latin typeface="Gill Sans MT" panose="020B0502020104020203" pitchFamily="34" charset="0"/>
                      </a:endParaRPr>
                    </a:p>
                  </a:txBody>
                  <a:tcPr/>
                </a:tc>
                <a:tc>
                  <a:txBody>
                    <a:bodyPr/>
                    <a:lstStyle/>
                    <a:p>
                      <a:pPr marL="66675" rtl="0" fontAlgn="t">
                        <a:spcBef>
                          <a:spcPts val="0"/>
                        </a:spcBef>
                        <a:spcAft>
                          <a:spcPts val="0"/>
                        </a:spcAft>
                      </a:pPr>
                      <a:r>
                        <a:rPr lang="en-US" sz="1600" b="0" i="0" u="none" strike="noStrike">
                          <a:solidFill>
                            <a:srgbClr val="000000"/>
                          </a:solidFill>
                          <a:effectLst/>
                          <a:latin typeface="Gill Sans MT" panose="020B0502020104020203" pitchFamily="34" charset="0"/>
                        </a:rPr>
                        <a:t>2 ml/l</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0.12Rs/metre-square</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79</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1230</a:t>
                      </a:r>
                      <a:endParaRPr lang="en-US" sz="1600">
                        <a:effectLst/>
                        <a:latin typeface="Gill Sans MT" panose="020B0502020104020203" pitchFamily="34" charset="0"/>
                      </a:endParaRPr>
                    </a:p>
                  </a:txBody>
                  <a:tcPr/>
                </a:tc>
                <a:extLst>
                  <a:ext uri="{0D108BD9-81ED-4DB2-BD59-A6C34878D82A}">
                    <a16:rowId xmlns:a16="http://schemas.microsoft.com/office/drawing/2014/main" val="10002"/>
                  </a:ext>
                </a:extLst>
              </a:tr>
              <a:tr h="370840">
                <a:tc>
                  <a:txBody>
                    <a:bodyPr/>
                    <a:lstStyle/>
                    <a:p>
                      <a:pPr marL="340995" marR="334645" algn="ctr" rtl="0" fontAlgn="t">
                        <a:spcBef>
                          <a:spcPts val="165"/>
                        </a:spcBef>
                        <a:spcAft>
                          <a:spcPts val="0"/>
                        </a:spcAft>
                      </a:pPr>
                      <a:r>
                        <a:rPr lang="en-US" sz="1600" b="0" i="0" u="none" strike="noStrike">
                          <a:solidFill>
                            <a:srgbClr val="000000"/>
                          </a:solidFill>
                          <a:effectLst/>
                          <a:latin typeface="Gill Sans MT" panose="020B0502020104020203" pitchFamily="34" charset="0"/>
                        </a:rPr>
                        <a:t>9.2</a:t>
                      </a:r>
                      <a:endParaRPr lang="en-US" sz="1600">
                        <a:effectLst/>
                        <a:latin typeface="Gill Sans MT" panose="020B0502020104020203" pitchFamily="34" charset="0"/>
                      </a:endParaRPr>
                    </a:p>
                  </a:txBody>
                  <a:tcPr/>
                </a:tc>
                <a:tc>
                  <a:txBody>
                    <a:bodyPr/>
                    <a:lstStyle/>
                    <a:p>
                      <a:pPr marL="67945" rtl="0" fontAlgn="t">
                        <a:spcBef>
                          <a:spcPts val="165"/>
                        </a:spcBef>
                        <a:spcAft>
                          <a:spcPts val="0"/>
                        </a:spcAft>
                      </a:pPr>
                      <a:r>
                        <a:rPr lang="en-US" sz="1600" b="0" i="0" u="none" strike="noStrike" dirty="0">
                          <a:solidFill>
                            <a:srgbClr val="000000"/>
                          </a:solidFill>
                          <a:effectLst/>
                          <a:latin typeface="Gill Sans MT" panose="020B0502020104020203" pitchFamily="34" charset="0"/>
                        </a:rPr>
                        <a:t>Fungicides</a:t>
                      </a:r>
                      <a:endParaRPr lang="en-US" sz="1600" dirty="0">
                        <a:effectLst/>
                        <a:latin typeface="Gill Sans MT" panose="020B0502020104020203" pitchFamily="34" charset="0"/>
                      </a:endParaRPr>
                    </a:p>
                  </a:txBody>
                  <a:tcPr/>
                </a:tc>
                <a:tc>
                  <a:txBody>
                    <a:bodyPr/>
                    <a:lstStyle/>
                    <a:p>
                      <a:pPr marL="66675" rtl="0" fontAlgn="t">
                        <a:spcBef>
                          <a:spcPts val="165"/>
                        </a:spcBef>
                        <a:spcAft>
                          <a:spcPts val="0"/>
                        </a:spcAft>
                      </a:pPr>
                      <a:r>
                        <a:rPr lang="en-US" sz="1600" b="0" i="0" u="none" strike="noStrike">
                          <a:solidFill>
                            <a:srgbClr val="000000"/>
                          </a:solidFill>
                          <a:effectLst/>
                          <a:latin typeface="Gill Sans MT" panose="020B0502020104020203" pitchFamily="34" charset="0"/>
                        </a:rPr>
                        <a:t>ml/g</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extLst>
                  <a:ext uri="{0D108BD9-81ED-4DB2-BD59-A6C34878D82A}">
                    <a16:rowId xmlns:a16="http://schemas.microsoft.com/office/drawing/2014/main" val="10003"/>
                  </a:ext>
                </a:extLst>
              </a:tr>
              <a:tr h="370840">
                <a:tc>
                  <a:txBody>
                    <a:bodyPr/>
                    <a:lstStyle/>
                    <a:p>
                      <a:pPr marL="340995" marR="334645" algn="ctr" rtl="0" fontAlgn="t">
                        <a:spcBef>
                          <a:spcPts val="720"/>
                        </a:spcBef>
                        <a:spcAft>
                          <a:spcPts val="0"/>
                        </a:spcAft>
                      </a:pPr>
                      <a:r>
                        <a:rPr lang="en-US" sz="1600" b="0" i="0" u="none" strike="noStrike">
                          <a:solidFill>
                            <a:srgbClr val="000000"/>
                          </a:solidFill>
                          <a:effectLst/>
                          <a:latin typeface="Gill Sans MT" panose="020B0502020104020203" pitchFamily="34" charset="0"/>
                        </a:rPr>
                        <a:t>9.3</a:t>
                      </a:r>
                      <a:endParaRPr lang="en-US" sz="1600">
                        <a:effectLst/>
                        <a:latin typeface="Gill Sans MT" panose="020B0502020104020203" pitchFamily="34" charset="0"/>
                      </a:endParaRPr>
                    </a:p>
                  </a:txBody>
                  <a:tcPr/>
                </a:tc>
                <a:tc>
                  <a:txBody>
                    <a:bodyPr/>
                    <a:lstStyle/>
                    <a:p>
                      <a:pPr marL="67945" rtl="0" fontAlgn="t">
                        <a:spcBef>
                          <a:spcPts val="720"/>
                        </a:spcBef>
                        <a:spcAft>
                          <a:spcPts val="0"/>
                        </a:spcAft>
                      </a:pPr>
                      <a:r>
                        <a:rPr lang="en-US" sz="1600" b="0" i="0" u="none" strike="noStrike">
                          <a:solidFill>
                            <a:srgbClr val="000000"/>
                          </a:solidFill>
                          <a:effectLst/>
                          <a:latin typeface="Gill Sans MT" panose="020B0502020104020203" pitchFamily="34" charset="0"/>
                        </a:rPr>
                        <a:t>Herbicides</a:t>
                      </a:r>
                      <a:endParaRPr lang="en-US" sz="1600">
                        <a:effectLst/>
                        <a:latin typeface="Gill Sans MT" panose="020B0502020104020203" pitchFamily="34" charset="0"/>
                      </a:endParaRPr>
                    </a:p>
                  </a:txBody>
                  <a:tcPr/>
                </a:tc>
                <a:tc>
                  <a:txBody>
                    <a:bodyPr/>
                    <a:lstStyle/>
                    <a:p>
                      <a:pPr marL="66675" rtl="0" fontAlgn="t">
                        <a:spcBef>
                          <a:spcPts val="720"/>
                        </a:spcBef>
                        <a:spcAft>
                          <a:spcPts val="0"/>
                        </a:spcAft>
                      </a:pPr>
                      <a:r>
                        <a:rPr lang="en-US" sz="1600" b="0" i="0" u="none" strike="noStrike">
                          <a:solidFill>
                            <a:srgbClr val="000000"/>
                          </a:solidFill>
                          <a:effectLst/>
                          <a:latin typeface="Gill Sans MT" panose="020B0502020104020203" pitchFamily="34" charset="0"/>
                        </a:rPr>
                        <a:t>ml/g</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extLst>
                  <a:ext uri="{0D108BD9-81ED-4DB2-BD59-A6C34878D82A}">
                    <a16:rowId xmlns:a16="http://schemas.microsoft.com/office/drawing/2014/main" val="10004"/>
                  </a:ext>
                </a:extLst>
              </a:tr>
              <a:tr h="370840">
                <a:tc>
                  <a:txBody>
                    <a:bodyPr/>
                    <a:lstStyle/>
                    <a:p>
                      <a:pPr marL="339090" marR="334645" algn="ctr" rtl="0" fontAlgn="t">
                        <a:spcBef>
                          <a:spcPts val="0"/>
                        </a:spcBef>
                        <a:spcAft>
                          <a:spcPts val="0"/>
                        </a:spcAft>
                      </a:pPr>
                      <a:r>
                        <a:rPr lang="en-US" sz="1600" b="0" i="0" u="none" strike="noStrike" dirty="0">
                          <a:solidFill>
                            <a:srgbClr val="000000"/>
                          </a:solidFill>
                          <a:effectLst/>
                          <a:latin typeface="Gill Sans MT" panose="020B0502020104020203" pitchFamily="34" charset="0"/>
                        </a:rPr>
                        <a:t>10</a:t>
                      </a:r>
                      <a:endParaRPr lang="en-US" sz="1600" dirty="0">
                        <a:effectLst/>
                        <a:latin typeface="Gill Sans MT" panose="020B0502020104020203" pitchFamily="34" charset="0"/>
                      </a:endParaRPr>
                    </a:p>
                  </a:txBody>
                  <a:tcPr/>
                </a:tc>
                <a:tc>
                  <a:txBody>
                    <a:bodyPr/>
                    <a:lstStyle/>
                    <a:p>
                      <a:pPr marL="67945" marR="371475" rtl="0" fontAlgn="t">
                        <a:spcBef>
                          <a:spcPts val="0"/>
                        </a:spcBef>
                        <a:spcAft>
                          <a:spcPts val="0"/>
                        </a:spcAft>
                      </a:pPr>
                      <a:r>
                        <a:rPr lang="en-US" sz="1600" b="0" i="0" u="none" strike="noStrike" dirty="0">
                          <a:solidFill>
                            <a:srgbClr val="000000"/>
                          </a:solidFill>
                          <a:effectLst/>
                          <a:latin typeface="Gill Sans MT" panose="020B0502020104020203" pitchFamily="34" charset="0"/>
                        </a:rPr>
                        <a:t>Land revenue/</a:t>
                      </a:r>
                      <a:r>
                        <a:rPr lang="en-US" sz="1600" b="0" i="0" u="none" strike="noStrike" dirty="0" err="1">
                          <a:solidFill>
                            <a:srgbClr val="000000"/>
                          </a:solidFill>
                          <a:effectLst/>
                          <a:latin typeface="Gill Sans MT" panose="020B0502020104020203" pitchFamily="34" charset="0"/>
                        </a:rPr>
                        <a:t>cess</a:t>
                      </a:r>
                      <a:r>
                        <a:rPr lang="en-US" sz="1600" b="0" i="0" u="none" strike="noStrike" dirty="0">
                          <a:solidFill>
                            <a:schemeClr val="dk1"/>
                          </a:solidFill>
                          <a:effectLst/>
                          <a:latin typeface="Gill Sans MT" panose="020B0502020104020203" pitchFamily="34" charset="0"/>
                        </a:rPr>
                        <a:t> </a:t>
                      </a:r>
                      <a:r>
                        <a:rPr lang="en-US" sz="1600" b="0" i="0" u="none" strike="noStrike" dirty="0">
                          <a:solidFill>
                            <a:srgbClr val="000000"/>
                          </a:solidFill>
                          <a:effectLst/>
                          <a:latin typeface="Gill Sans MT" panose="020B0502020104020203" pitchFamily="34" charset="0"/>
                        </a:rPr>
                        <a:t>&amp; taxes</a:t>
                      </a:r>
                      <a:endParaRPr lang="en-US" sz="1600" dirty="0">
                        <a:effectLst/>
                        <a:latin typeface="Gill Sans MT" panose="020B0502020104020203" pitchFamily="34" charset="0"/>
                      </a:endParaRPr>
                    </a:p>
                  </a:txBody>
                  <a:tcPr/>
                </a:tc>
                <a:tc>
                  <a:txBody>
                    <a:bodyPr/>
                    <a:lstStyle/>
                    <a:p>
                      <a:pPr marL="66675" rtl="0" fontAlgn="t">
                        <a:spcBef>
                          <a:spcPts val="0"/>
                        </a:spcBef>
                        <a:spcAft>
                          <a:spcPts val="0"/>
                        </a:spcAft>
                      </a:pPr>
                      <a:r>
                        <a:rPr lang="en-US" sz="1600" b="0" i="0" u="none" strike="noStrike" dirty="0">
                          <a:solidFill>
                            <a:srgbClr val="000000"/>
                          </a:solidFill>
                          <a:effectLst/>
                          <a:latin typeface="Gill Sans MT" panose="020B0502020104020203" pitchFamily="34" charset="0"/>
                        </a:rPr>
                        <a:t>5 Rs/</a:t>
                      </a:r>
                      <a:r>
                        <a:rPr lang="en-US" sz="1600" b="0" i="0" u="none" strike="noStrike" dirty="0" err="1">
                          <a:solidFill>
                            <a:srgbClr val="000000"/>
                          </a:solidFill>
                          <a:effectLst/>
                          <a:latin typeface="Gill Sans MT" panose="020B0502020104020203" pitchFamily="34" charset="0"/>
                        </a:rPr>
                        <a:t>kattha</a:t>
                      </a:r>
                      <a:r>
                        <a:rPr lang="en-US" sz="1600" b="0" i="0" u="none" strike="noStrike" dirty="0">
                          <a:solidFill>
                            <a:srgbClr val="000000"/>
                          </a:solidFill>
                          <a:effectLst/>
                          <a:latin typeface="Gill Sans MT" panose="020B0502020104020203" pitchFamily="34" charset="0"/>
                        </a:rPr>
                        <a:t>/</a:t>
                      </a:r>
                      <a:r>
                        <a:rPr lang="en-US" sz="1600" b="0" i="0" u="none" strike="noStrike" dirty="0" err="1">
                          <a:solidFill>
                            <a:srgbClr val="000000"/>
                          </a:solidFill>
                          <a:effectLst/>
                          <a:latin typeface="Gill Sans MT" panose="020B0502020104020203" pitchFamily="34" charset="0"/>
                        </a:rPr>
                        <a:t>yr</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              -</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10.5</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163.6</a:t>
                      </a:r>
                      <a:endParaRPr lang="en-US" sz="1600">
                        <a:effectLst/>
                        <a:latin typeface="Gill Sans MT" panose="020B0502020104020203" pitchFamily="34" charset="0"/>
                      </a:endParaRPr>
                    </a:p>
                  </a:txBody>
                  <a:tcPr/>
                </a:tc>
                <a:extLst>
                  <a:ext uri="{0D108BD9-81ED-4DB2-BD59-A6C34878D82A}">
                    <a16:rowId xmlns:a16="http://schemas.microsoft.com/office/drawing/2014/main" val="10005"/>
                  </a:ext>
                </a:extLst>
              </a:tr>
              <a:tr h="370840">
                <a:tc>
                  <a:txBody>
                    <a:bodyPr/>
                    <a:lstStyle/>
                    <a:p>
                      <a:pPr marL="339090" marR="334645" algn="ctr" rtl="0" fontAlgn="t">
                        <a:spcBef>
                          <a:spcPts val="5"/>
                        </a:spcBef>
                        <a:spcAft>
                          <a:spcPts val="0"/>
                        </a:spcAft>
                      </a:pPr>
                      <a:br>
                        <a:rPr lang="en-US" sz="1600">
                          <a:effectLst/>
                          <a:latin typeface="Gill Sans MT" panose="020B0502020104020203" pitchFamily="34" charset="0"/>
                        </a:rPr>
                      </a:br>
                      <a:r>
                        <a:rPr lang="en-US" sz="1600" b="0" i="0" u="none" strike="noStrike">
                          <a:solidFill>
                            <a:srgbClr val="000000"/>
                          </a:solidFill>
                          <a:effectLst/>
                          <a:latin typeface="Gill Sans MT" panose="020B0502020104020203" pitchFamily="34" charset="0"/>
                        </a:rPr>
                        <a:t>11</a:t>
                      </a:r>
                      <a:endParaRPr lang="en-US" sz="1600">
                        <a:effectLst/>
                        <a:latin typeface="Gill Sans MT" panose="020B0502020104020203" pitchFamily="34" charset="0"/>
                      </a:endParaRPr>
                    </a:p>
                  </a:txBody>
                  <a:tcPr/>
                </a:tc>
                <a:tc>
                  <a:txBody>
                    <a:bodyPr/>
                    <a:lstStyle/>
                    <a:p>
                      <a:pPr marL="67945" rtl="0" fontAlgn="t">
                        <a:spcBef>
                          <a:spcPts val="0"/>
                        </a:spcBef>
                        <a:spcAft>
                          <a:spcPts val="0"/>
                        </a:spcAft>
                      </a:pPr>
                      <a:r>
                        <a:rPr lang="en-US" sz="1600" b="0" i="0" u="none" strike="noStrike" dirty="0">
                          <a:solidFill>
                            <a:srgbClr val="000000"/>
                          </a:solidFill>
                          <a:effectLst/>
                          <a:latin typeface="Gill Sans MT" panose="020B0502020104020203" pitchFamily="34" charset="0"/>
                        </a:rPr>
                        <a:t>Depreciations on implements &amp; farm buildings</a:t>
                      </a:r>
                      <a:endParaRPr lang="en-US" sz="1600" dirty="0">
                        <a:effectLst/>
                        <a:latin typeface="Gill Sans MT" panose="020B0502020104020203" pitchFamily="34" charset="0"/>
                      </a:endParaRPr>
                    </a:p>
                  </a:txBody>
                  <a:tcPr/>
                </a:tc>
                <a:tc>
                  <a:txBody>
                    <a:bodyPr/>
                    <a:lstStyle/>
                    <a:p>
                      <a:pPr marL="66675" rtl="0" fontAlgn="t">
                        <a:spcBef>
                          <a:spcPts val="5"/>
                        </a:spcBef>
                        <a:spcAft>
                          <a:spcPts val="0"/>
                        </a:spcAft>
                      </a:pPr>
                      <a:r>
                        <a:rPr lang="en-US" sz="1600" b="0" i="0" u="none" strike="noStrike" dirty="0">
                          <a:solidFill>
                            <a:srgbClr val="000000"/>
                          </a:solidFill>
                          <a:effectLst/>
                          <a:latin typeface="Gill Sans MT" panose="020B0502020104020203" pitchFamily="34" charset="0"/>
                        </a:rPr>
                        <a:t>Rs. 2410</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              -</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2410</a:t>
                      </a:r>
                      <a:endParaRPr lang="en-US" sz="1600">
                        <a:effectLst/>
                        <a:latin typeface="Gill Sans MT" panose="020B0502020104020203" pitchFamily="34" charset="0"/>
                      </a:endParaRPr>
                    </a:p>
                  </a:txBody>
                  <a:tcPr/>
                </a:tc>
                <a:extLst>
                  <a:ext uri="{0D108BD9-81ED-4DB2-BD59-A6C34878D82A}">
                    <a16:rowId xmlns:a16="http://schemas.microsoft.com/office/drawing/2014/main" val="10006"/>
                  </a:ext>
                </a:extLst>
              </a:tr>
              <a:tr h="370840">
                <a:tc>
                  <a:txBody>
                    <a:bodyPr/>
                    <a:lstStyle/>
                    <a:p>
                      <a:pPr marL="339090" marR="334645" algn="ctr" rtl="0" fontAlgn="t">
                        <a:spcBef>
                          <a:spcPts val="0"/>
                        </a:spcBef>
                        <a:spcAft>
                          <a:spcPts val="0"/>
                        </a:spcAft>
                      </a:pPr>
                      <a:br>
                        <a:rPr lang="en-US" sz="1600">
                          <a:effectLst/>
                          <a:latin typeface="Gill Sans MT" panose="020B0502020104020203" pitchFamily="34" charset="0"/>
                        </a:rPr>
                      </a:br>
                      <a:r>
                        <a:rPr lang="en-US" sz="1600" b="0" i="0" u="none" strike="noStrike">
                          <a:solidFill>
                            <a:srgbClr val="000000"/>
                          </a:solidFill>
                          <a:effectLst/>
                          <a:latin typeface="Gill Sans MT" panose="020B0502020104020203" pitchFamily="34" charset="0"/>
                        </a:rPr>
                        <a:t>12</a:t>
                      </a:r>
                      <a:endParaRPr lang="en-US" sz="1600">
                        <a:effectLst/>
                        <a:latin typeface="Gill Sans MT" panose="020B0502020104020203" pitchFamily="34" charset="0"/>
                      </a:endParaRPr>
                    </a:p>
                  </a:txBody>
                  <a:tcPr/>
                </a:tc>
                <a:tc>
                  <a:txBody>
                    <a:bodyPr/>
                    <a:lstStyle/>
                    <a:p>
                      <a:pPr marL="67945" marR="304165" rtl="0" fontAlgn="t">
                        <a:spcBef>
                          <a:spcPts val="0"/>
                        </a:spcBef>
                        <a:spcAft>
                          <a:spcPts val="0"/>
                        </a:spcAft>
                      </a:pPr>
                      <a:r>
                        <a:rPr lang="en-US" sz="1600" b="0" i="0" u="none" strike="noStrike" dirty="0">
                          <a:solidFill>
                            <a:srgbClr val="000000"/>
                          </a:solidFill>
                          <a:effectLst/>
                          <a:latin typeface="Gill Sans MT" panose="020B0502020104020203" pitchFamily="34" charset="0"/>
                        </a:rPr>
                        <a:t>Expenses on acquisition on inputs and miscellaneous</a:t>
                      </a:r>
                      <a:endParaRPr lang="en-US" sz="1600" dirty="0">
                        <a:effectLst/>
                        <a:latin typeface="Gill Sans MT" panose="020B0502020104020203" pitchFamily="34" charset="0"/>
                      </a:endParaRPr>
                    </a:p>
                  </a:txBody>
                  <a:tcPr/>
                </a:tc>
                <a:tc>
                  <a:txBody>
                    <a:bodyPr/>
                    <a:lstStyle/>
                    <a:p>
                      <a:pPr marL="66675" rtl="0" fontAlgn="t">
                        <a:spcBef>
                          <a:spcPts val="0"/>
                        </a:spcBef>
                        <a:spcAft>
                          <a:spcPts val="0"/>
                        </a:spcAft>
                      </a:pPr>
                      <a:br>
                        <a:rPr lang="en-US" sz="1600">
                          <a:effectLst/>
                          <a:latin typeface="Gill Sans MT" panose="020B0502020104020203" pitchFamily="34" charset="0"/>
                        </a:rPr>
                      </a:br>
                      <a:r>
                        <a:rPr lang="en-US" sz="1600" b="0" i="0" u="none" strike="noStrike">
                          <a:solidFill>
                            <a:srgbClr val="000000"/>
                          </a:solidFill>
                          <a:effectLst/>
                          <a:latin typeface="Gill Sans MT" panose="020B0502020104020203" pitchFamily="34" charset="0"/>
                        </a:rPr>
                        <a:t>Rs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7.7 Rs/metre-square</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5003+79+10.5=</a:t>
                      </a:r>
                      <a:endParaRPr lang="en-US" sz="1600">
                        <a:effectLst/>
                        <a:latin typeface="Gill Sans MT" panose="020B0502020104020203" pitchFamily="34" charset="0"/>
                      </a:endParaRPr>
                    </a:p>
                    <a:p>
                      <a:pPr rtl="0" fontAlgn="t">
                        <a:spcBef>
                          <a:spcPts val="0"/>
                        </a:spcBef>
                        <a:spcAft>
                          <a:spcPts val="0"/>
                        </a:spcAft>
                      </a:pPr>
                      <a:r>
                        <a:rPr lang="en-US" sz="1600" b="0" i="0" u="none" strike="noStrike">
                          <a:solidFill>
                            <a:srgbClr val="000000"/>
                          </a:solidFill>
                          <a:effectLst/>
                          <a:latin typeface="Gill Sans MT" panose="020B0502020104020203" pitchFamily="34" charset="0"/>
                        </a:rPr>
                        <a:t>Rs. 5082.5</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Rs.42749+1230+163= Rs 44,142</a:t>
                      </a:r>
                      <a:endParaRPr lang="en-US" sz="1600" dirty="0">
                        <a:effectLst/>
                        <a:latin typeface="Gill Sans MT" panose="020B0502020104020203" pitchFamily="34" charset="0"/>
                      </a:endParaRPr>
                    </a:p>
                  </a:txBody>
                  <a:tcPr/>
                </a:tc>
                <a:extLst>
                  <a:ext uri="{0D108BD9-81ED-4DB2-BD59-A6C34878D82A}">
                    <a16:rowId xmlns:a16="http://schemas.microsoft.com/office/drawing/2014/main" val="10007"/>
                  </a:ext>
                </a:extLst>
              </a:tr>
              <a:tr h="370840">
                <a:tc>
                  <a:txBody>
                    <a:bodyPr/>
                    <a:lstStyle/>
                    <a:p>
                      <a:pPr marL="339090" marR="334645" algn="ctr" rtl="0" fontAlgn="t">
                        <a:spcBef>
                          <a:spcPts val="575"/>
                        </a:spcBef>
                        <a:spcAft>
                          <a:spcPts val="0"/>
                        </a:spcAft>
                      </a:pPr>
                      <a:r>
                        <a:rPr lang="en-US" sz="1600" b="0" i="0" u="none" strike="noStrike">
                          <a:solidFill>
                            <a:srgbClr val="000000"/>
                          </a:solidFill>
                          <a:effectLst/>
                          <a:latin typeface="Gill Sans MT" panose="020B0502020104020203" pitchFamily="34" charset="0"/>
                        </a:rPr>
                        <a:t>13</a:t>
                      </a:r>
                      <a:endParaRPr lang="en-US" sz="1600">
                        <a:effectLst/>
                        <a:latin typeface="Gill Sans MT" panose="020B0502020104020203" pitchFamily="34" charset="0"/>
                      </a:endParaRPr>
                    </a:p>
                  </a:txBody>
                  <a:tcPr/>
                </a:tc>
                <a:tc>
                  <a:txBody>
                    <a:bodyPr/>
                    <a:lstStyle/>
                    <a:p>
                      <a:pPr marL="67945" rtl="0" fontAlgn="t">
                        <a:spcBef>
                          <a:spcPts val="0"/>
                        </a:spcBef>
                        <a:spcAft>
                          <a:spcPts val="0"/>
                        </a:spcAft>
                      </a:pPr>
                      <a:r>
                        <a:rPr lang="en-US" sz="1600" b="0" i="0" u="none" strike="noStrike" dirty="0">
                          <a:solidFill>
                            <a:srgbClr val="000000"/>
                          </a:solidFill>
                          <a:effectLst/>
                          <a:latin typeface="Gill Sans MT" panose="020B0502020104020203" pitchFamily="34" charset="0"/>
                        </a:rPr>
                        <a:t>Interest on</a:t>
                      </a:r>
                      <a:r>
                        <a:rPr lang="en-US" sz="1600" b="0" i="0" u="none" strike="noStrike" dirty="0">
                          <a:solidFill>
                            <a:schemeClr val="dk1"/>
                          </a:solidFill>
                          <a:effectLst/>
                          <a:latin typeface="Gill Sans MT" panose="020B0502020104020203" pitchFamily="34" charset="0"/>
                        </a:rPr>
                        <a:t> </a:t>
                      </a:r>
                      <a:r>
                        <a:rPr lang="en-US" sz="1600" b="0" i="0" u="none" strike="noStrike" dirty="0">
                          <a:solidFill>
                            <a:srgbClr val="000000"/>
                          </a:solidFill>
                          <a:effectLst/>
                          <a:latin typeface="Gill Sans MT" panose="020B0502020104020203" pitchFamily="34" charset="0"/>
                        </a:rPr>
                        <a:t>working capital</a:t>
                      </a:r>
                      <a:endParaRPr lang="en-US" sz="1600" dirty="0">
                        <a:effectLst/>
                        <a:latin typeface="Gill Sans MT" panose="020B0502020104020203" pitchFamily="34" charset="0"/>
                      </a:endParaRPr>
                    </a:p>
                  </a:txBody>
                  <a:tcPr/>
                </a:tc>
                <a:tc>
                  <a:txBody>
                    <a:bodyPr/>
                    <a:lstStyle/>
                    <a:p>
                      <a:pPr marL="66675" rtl="0" fontAlgn="t">
                        <a:spcBef>
                          <a:spcPts val="575"/>
                        </a:spcBef>
                        <a:spcAft>
                          <a:spcPts val="0"/>
                        </a:spcAft>
                      </a:pPr>
                      <a:r>
                        <a:rPr lang="en-US" sz="1600" b="0" i="0" u="none" strike="noStrike">
                          <a:solidFill>
                            <a:srgbClr val="000000"/>
                          </a:solidFill>
                          <a:effectLst/>
                          <a:latin typeface="Gill Sans MT" panose="020B0502020104020203" pitchFamily="34" charset="0"/>
                        </a:rPr>
                        <a:t>Per cent</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extLst>
                  <a:ext uri="{0D108BD9-81ED-4DB2-BD59-A6C34878D82A}">
                    <a16:rowId xmlns:a16="http://schemas.microsoft.com/office/drawing/2014/main" val="10008"/>
                  </a:ext>
                </a:extLst>
              </a:tr>
              <a:tr h="370840">
                <a:tc>
                  <a:txBody>
                    <a:bodyPr/>
                    <a:lstStyle/>
                    <a:p>
                      <a:pPr marL="339090" marR="334645" algn="ctr" rtl="0" fontAlgn="t">
                        <a:spcBef>
                          <a:spcPts val="575"/>
                        </a:spcBef>
                        <a:spcAft>
                          <a:spcPts val="0"/>
                        </a:spcAft>
                      </a:pPr>
                      <a:r>
                        <a:rPr lang="en-US" sz="1600" b="0" i="0" u="none" strike="noStrike">
                          <a:solidFill>
                            <a:srgbClr val="000000"/>
                          </a:solidFill>
                          <a:effectLst/>
                          <a:latin typeface="Gill Sans MT" panose="020B0502020104020203" pitchFamily="34" charset="0"/>
                        </a:rPr>
                        <a:t>14</a:t>
                      </a:r>
                      <a:endParaRPr lang="en-US" sz="1600">
                        <a:effectLst/>
                        <a:latin typeface="Gill Sans MT" panose="020B0502020104020203" pitchFamily="34" charset="0"/>
                      </a:endParaRPr>
                    </a:p>
                  </a:txBody>
                  <a:tcPr/>
                </a:tc>
                <a:tc>
                  <a:txBody>
                    <a:bodyPr/>
                    <a:lstStyle/>
                    <a:p>
                      <a:pPr marL="67945" rtl="0" fontAlgn="t">
                        <a:spcBef>
                          <a:spcPts val="0"/>
                        </a:spcBef>
                        <a:spcAft>
                          <a:spcPts val="0"/>
                        </a:spcAft>
                      </a:pPr>
                      <a:r>
                        <a:rPr lang="en-US" sz="1600" b="0" i="0" u="none" strike="noStrike" dirty="0">
                          <a:solidFill>
                            <a:srgbClr val="000000"/>
                          </a:solidFill>
                          <a:effectLst/>
                          <a:latin typeface="Gill Sans MT" panose="020B0502020104020203" pitchFamily="34" charset="0"/>
                        </a:rPr>
                        <a:t>Rental value of</a:t>
                      </a:r>
                      <a:r>
                        <a:rPr lang="en-US" sz="1600" b="0" i="0" u="none" strike="noStrike" dirty="0">
                          <a:solidFill>
                            <a:schemeClr val="dk1"/>
                          </a:solidFill>
                          <a:effectLst/>
                          <a:latin typeface="Gill Sans MT" panose="020B0502020104020203" pitchFamily="34" charset="0"/>
                        </a:rPr>
                        <a:t> </a:t>
                      </a:r>
                      <a:r>
                        <a:rPr lang="en-US" sz="1600" b="0" i="0" u="none" strike="noStrike" dirty="0">
                          <a:solidFill>
                            <a:srgbClr val="000000"/>
                          </a:solidFill>
                          <a:effectLst/>
                          <a:latin typeface="Gill Sans MT" panose="020B0502020104020203" pitchFamily="34" charset="0"/>
                        </a:rPr>
                        <a:t>land</a:t>
                      </a:r>
                      <a:endParaRPr lang="en-US" sz="1600" dirty="0">
                        <a:effectLst/>
                        <a:latin typeface="Gill Sans MT" panose="020B0502020104020203" pitchFamily="34" charset="0"/>
                      </a:endParaRPr>
                    </a:p>
                  </a:txBody>
                  <a:tcPr/>
                </a:tc>
                <a:tc>
                  <a:txBody>
                    <a:bodyPr/>
                    <a:lstStyle/>
                    <a:p>
                      <a:pPr marL="66675" rtl="0" fontAlgn="t">
                        <a:spcBef>
                          <a:spcPts val="575"/>
                        </a:spcBef>
                        <a:spcAft>
                          <a:spcPts val="0"/>
                        </a:spcAft>
                      </a:pPr>
                      <a:r>
                        <a:rPr lang="en-US" sz="1600" b="0" i="0" u="none" strike="noStrike">
                          <a:solidFill>
                            <a:srgbClr val="000000"/>
                          </a:solidFill>
                          <a:effectLst/>
                          <a:latin typeface="Gill Sans MT" panose="020B0502020104020203" pitchFamily="34" charset="0"/>
                        </a:rPr>
                        <a:t>Rs</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extLst>
                  <a:ext uri="{0D108BD9-81ED-4DB2-BD59-A6C34878D82A}">
                    <a16:rowId xmlns:a16="http://schemas.microsoft.com/office/drawing/2014/main" val="10009"/>
                  </a:ext>
                </a:extLst>
              </a:tr>
              <a:tr h="370840">
                <a:tc>
                  <a:txBody>
                    <a:bodyPr/>
                    <a:lstStyle/>
                    <a:p>
                      <a:pPr marL="339090" marR="334645" algn="ctr" rtl="0" fontAlgn="t">
                        <a:spcBef>
                          <a:spcPts val="580"/>
                        </a:spcBef>
                        <a:spcAft>
                          <a:spcPts val="0"/>
                        </a:spcAft>
                      </a:pPr>
                      <a:r>
                        <a:rPr lang="en-US" sz="1600" b="0" i="0" u="none" strike="noStrike">
                          <a:solidFill>
                            <a:srgbClr val="000000"/>
                          </a:solidFill>
                          <a:effectLst/>
                          <a:latin typeface="Gill Sans MT" panose="020B0502020104020203" pitchFamily="34" charset="0"/>
                        </a:rPr>
                        <a:t>15</a:t>
                      </a:r>
                      <a:endParaRPr lang="en-US" sz="1600">
                        <a:effectLst/>
                        <a:latin typeface="Gill Sans MT" panose="020B0502020104020203" pitchFamily="34" charset="0"/>
                      </a:endParaRPr>
                    </a:p>
                  </a:txBody>
                  <a:tcPr/>
                </a:tc>
                <a:tc>
                  <a:txBody>
                    <a:bodyPr/>
                    <a:lstStyle/>
                    <a:p>
                      <a:pPr marL="67945" rtl="0" fontAlgn="t">
                        <a:spcBef>
                          <a:spcPts val="0"/>
                        </a:spcBef>
                        <a:spcAft>
                          <a:spcPts val="0"/>
                        </a:spcAft>
                      </a:pPr>
                      <a:r>
                        <a:rPr lang="en-US" sz="1600" b="0" i="0" u="none" strike="noStrike" dirty="0">
                          <a:solidFill>
                            <a:srgbClr val="000000"/>
                          </a:solidFill>
                          <a:effectLst/>
                          <a:latin typeface="Gill Sans MT" panose="020B0502020104020203" pitchFamily="34" charset="0"/>
                        </a:rPr>
                        <a:t>Family male</a:t>
                      </a:r>
                      <a:r>
                        <a:rPr lang="en-US" sz="1600" b="0" i="0" u="none" strike="noStrike" dirty="0">
                          <a:solidFill>
                            <a:schemeClr val="dk1"/>
                          </a:solidFill>
                          <a:effectLst/>
                          <a:latin typeface="Gill Sans MT" panose="020B0502020104020203" pitchFamily="34" charset="0"/>
                        </a:rPr>
                        <a:t> </a:t>
                      </a:r>
                      <a:r>
                        <a:rPr lang="en-US" sz="1600" b="0" i="0" u="none" strike="noStrike" dirty="0" err="1">
                          <a:solidFill>
                            <a:srgbClr val="000000"/>
                          </a:solidFill>
                          <a:effectLst/>
                          <a:latin typeface="Gill Sans MT" panose="020B0502020104020203" pitchFamily="34" charset="0"/>
                        </a:rPr>
                        <a:t>labourers</a:t>
                      </a:r>
                      <a:endParaRPr lang="en-US" sz="1600" dirty="0">
                        <a:effectLst/>
                        <a:latin typeface="Gill Sans MT" panose="020B0502020104020203" pitchFamily="34" charset="0"/>
                      </a:endParaRPr>
                    </a:p>
                  </a:txBody>
                  <a:tcPr/>
                </a:tc>
                <a:tc>
                  <a:txBody>
                    <a:bodyPr/>
                    <a:lstStyle/>
                    <a:p>
                      <a:pPr marL="66675" rtl="0" fontAlgn="t">
                        <a:spcBef>
                          <a:spcPts val="580"/>
                        </a:spcBef>
                        <a:spcAft>
                          <a:spcPts val="0"/>
                        </a:spcAft>
                      </a:pPr>
                      <a:r>
                        <a:rPr lang="en-US" sz="1600" b="0" i="0" u="none" strike="noStrike">
                          <a:solidFill>
                            <a:srgbClr val="000000"/>
                          </a:solidFill>
                          <a:effectLst/>
                          <a:latin typeface="Gill Sans MT" panose="020B0502020104020203" pitchFamily="34" charset="0"/>
                        </a:rPr>
                        <a:t>5 Man days</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5.95 Rs/m^2</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3900</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60,747</a:t>
                      </a:r>
                      <a:endParaRPr lang="en-US" sz="1600">
                        <a:effectLst/>
                        <a:latin typeface="Gill Sans MT" panose="020B0502020104020203" pitchFamily="34" charset="0"/>
                      </a:endParaRPr>
                    </a:p>
                  </a:txBody>
                  <a:tcPr/>
                </a:tc>
                <a:extLst>
                  <a:ext uri="{0D108BD9-81ED-4DB2-BD59-A6C34878D82A}">
                    <a16:rowId xmlns:a16="http://schemas.microsoft.com/office/drawing/2014/main" val="10010"/>
                  </a:ext>
                </a:extLst>
              </a:tr>
              <a:tr h="370840">
                <a:tc>
                  <a:txBody>
                    <a:bodyPr/>
                    <a:lstStyle/>
                    <a:p>
                      <a:pPr marL="339090" marR="334645" algn="ctr" rtl="0" fontAlgn="t">
                        <a:spcBef>
                          <a:spcPts val="575"/>
                        </a:spcBef>
                        <a:spcAft>
                          <a:spcPts val="0"/>
                        </a:spcAft>
                      </a:pPr>
                      <a:r>
                        <a:rPr lang="en-US" sz="1600" b="0" i="0" u="none" strike="noStrike">
                          <a:solidFill>
                            <a:srgbClr val="000000"/>
                          </a:solidFill>
                          <a:effectLst/>
                          <a:latin typeface="Gill Sans MT" panose="020B0502020104020203" pitchFamily="34" charset="0"/>
                        </a:rPr>
                        <a:t>16</a:t>
                      </a:r>
                      <a:endParaRPr lang="en-US" sz="1600">
                        <a:effectLst/>
                        <a:latin typeface="Gill Sans MT" panose="020B0502020104020203" pitchFamily="34" charset="0"/>
                      </a:endParaRPr>
                    </a:p>
                  </a:txBody>
                  <a:tcPr/>
                </a:tc>
                <a:tc>
                  <a:txBody>
                    <a:bodyPr/>
                    <a:lstStyle/>
                    <a:p>
                      <a:pPr marL="67945" rtl="0" fontAlgn="t">
                        <a:spcBef>
                          <a:spcPts val="0"/>
                        </a:spcBef>
                        <a:spcAft>
                          <a:spcPts val="0"/>
                        </a:spcAft>
                      </a:pPr>
                      <a:r>
                        <a:rPr lang="en-US" sz="1600" b="0" i="0" u="none" strike="noStrike" dirty="0">
                          <a:solidFill>
                            <a:srgbClr val="000000"/>
                          </a:solidFill>
                          <a:effectLst/>
                          <a:latin typeface="Gill Sans MT" panose="020B0502020104020203" pitchFamily="34" charset="0"/>
                        </a:rPr>
                        <a:t>Family female</a:t>
                      </a:r>
                      <a:r>
                        <a:rPr lang="en-US" sz="1600" b="0" i="0" u="none" strike="noStrike" dirty="0">
                          <a:solidFill>
                            <a:schemeClr val="dk1"/>
                          </a:solidFill>
                          <a:effectLst/>
                          <a:latin typeface="Gill Sans MT" panose="020B0502020104020203" pitchFamily="34" charset="0"/>
                        </a:rPr>
                        <a:t> </a:t>
                      </a:r>
                      <a:r>
                        <a:rPr lang="en-US" sz="1600" b="0" i="0" u="none" strike="noStrike" dirty="0" err="1">
                          <a:solidFill>
                            <a:srgbClr val="000000"/>
                          </a:solidFill>
                          <a:effectLst/>
                          <a:latin typeface="Gill Sans MT" panose="020B0502020104020203" pitchFamily="34" charset="0"/>
                        </a:rPr>
                        <a:t>labourers</a:t>
                      </a:r>
                      <a:endParaRPr lang="en-US" sz="1600" dirty="0">
                        <a:effectLst/>
                        <a:latin typeface="Gill Sans MT" panose="020B0502020104020203" pitchFamily="34" charset="0"/>
                      </a:endParaRPr>
                    </a:p>
                  </a:txBody>
                  <a:tcPr/>
                </a:tc>
                <a:tc>
                  <a:txBody>
                    <a:bodyPr/>
                    <a:lstStyle/>
                    <a:p>
                      <a:pPr marL="66675" rtl="0" fontAlgn="t">
                        <a:spcBef>
                          <a:spcPts val="575"/>
                        </a:spcBef>
                        <a:spcAft>
                          <a:spcPts val="0"/>
                        </a:spcAft>
                      </a:pPr>
                      <a:r>
                        <a:rPr lang="en-US" sz="1600" b="0" i="0" u="none" strike="noStrike">
                          <a:solidFill>
                            <a:srgbClr val="000000"/>
                          </a:solidFill>
                          <a:effectLst/>
                          <a:latin typeface="Gill Sans MT" panose="020B0502020104020203" pitchFamily="34" charset="0"/>
                        </a:rPr>
                        <a:t>3 Man days</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1.5 Rs/m^2</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1000</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15,576</a:t>
                      </a:r>
                      <a:endParaRPr lang="en-US" sz="1600">
                        <a:effectLst/>
                        <a:latin typeface="Gill Sans MT" panose="020B0502020104020203" pitchFamily="34" charset="0"/>
                      </a:endParaRPr>
                    </a:p>
                  </a:txBody>
                  <a:tcPr/>
                </a:tc>
                <a:extLst>
                  <a:ext uri="{0D108BD9-81ED-4DB2-BD59-A6C34878D82A}">
                    <a16:rowId xmlns:a16="http://schemas.microsoft.com/office/drawing/2014/main" val="10011"/>
                  </a:ext>
                </a:extLst>
              </a:tr>
              <a:tr h="370840">
                <a:tc>
                  <a:txBody>
                    <a:bodyPr/>
                    <a:lstStyle/>
                    <a:p>
                      <a:pPr marL="339090" marR="334645" algn="ctr" rtl="0" fontAlgn="t">
                        <a:spcBef>
                          <a:spcPts val="370"/>
                        </a:spcBef>
                        <a:spcAft>
                          <a:spcPts val="0"/>
                        </a:spcAft>
                      </a:pPr>
                      <a:r>
                        <a:rPr lang="en-US" sz="1600" b="0" i="0" u="none" strike="noStrike">
                          <a:solidFill>
                            <a:srgbClr val="000000"/>
                          </a:solidFill>
                          <a:effectLst/>
                          <a:latin typeface="Gill Sans MT" panose="020B0502020104020203" pitchFamily="34" charset="0"/>
                        </a:rPr>
                        <a:t>17</a:t>
                      </a:r>
                      <a:endParaRPr lang="en-US" sz="1600">
                        <a:effectLst/>
                        <a:latin typeface="Gill Sans MT" panose="020B0502020104020203" pitchFamily="34" charset="0"/>
                      </a:endParaRPr>
                    </a:p>
                  </a:txBody>
                  <a:tcPr/>
                </a:tc>
                <a:tc>
                  <a:txBody>
                    <a:bodyPr/>
                    <a:lstStyle/>
                    <a:p>
                      <a:pPr marL="67945" rtl="0" fontAlgn="t">
                        <a:spcBef>
                          <a:spcPts val="370"/>
                        </a:spcBef>
                        <a:spcAft>
                          <a:spcPts val="0"/>
                        </a:spcAft>
                      </a:pPr>
                      <a:r>
                        <a:rPr lang="en-US" sz="1600" b="0" i="0" u="none" strike="noStrike">
                          <a:solidFill>
                            <a:srgbClr val="000000"/>
                          </a:solidFill>
                          <a:effectLst/>
                          <a:latin typeface="Gill Sans MT" panose="020B0502020104020203" pitchFamily="34" charset="0"/>
                        </a:rPr>
                        <a:t>Total</a:t>
                      </a:r>
                      <a:endParaRPr lang="en-US" sz="1600">
                        <a:effectLst/>
                        <a:latin typeface="Gill Sans MT" panose="020B0502020104020203" pitchFamily="34" charset="0"/>
                      </a:endParaRPr>
                    </a:p>
                  </a:txBody>
                  <a:tcPr/>
                </a:tc>
                <a:tc>
                  <a:txBody>
                    <a:bodyPr/>
                    <a:lstStyle/>
                    <a:p>
                      <a:pPr marL="66675" rtl="0" fontAlgn="t">
                        <a:spcBef>
                          <a:spcPts val="370"/>
                        </a:spcBef>
                        <a:spcAft>
                          <a:spcPts val="0"/>
                        </a:spcAft>
                      </a:pPr>
                      <a:r>
                        <a:rPr lang="en-US" sz="1600" b="0" i="0" u="none" strike="noStrike">
                          <a:solidFill>
                            <a:srgbClr val="000000"/>
                          </a:solidFill>
                          <a:effectLst/>
                          <a:latin typeface="Gill Sans MT" panose="020B0502020104020203" pitchFamily="34" charset="0"/>
                        </a:rPr>
                        <a:t>Rs</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15.24 Rs/m^2</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9,982.5</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1,20,465</a:t>
                      </a:r>
                      <a:endParaRPr lang="en-US" sz="1600">
                        <a:effectLst/>
                        <a:latin typeface="Gill Sans MT" panose="020B0502020104020203" pitchFamily="34" charset="0"/>
                      </a:endParaRPr>
                    </a:p>
                  </a:txBody>
                  <a:tcPr/>
                </a:tc>
                <a:extLst>
                  <a:ext uri="{0D108BD9-81ED-4DB2-BD59-A6C34878D82A}">
                    <a16:rowId xmlns:a16="http://schemas.microsoft.com/office/drawing/2014/main" val="10012"/>
                  </a:ext>
                </a:extLst>
              </a:tr>
              <a:tr h="370840">
                <a:tc>
                  <a:txBody>
                    <a:bodyPr/>
                    <a:lstStyle/>
                    <a:p>
                      <a:pPr marL="339090" marR="334645" algn="ctr" rtl="0" fontAlgn="t">
                        <a:spcBef>
                          <a:spcPts val="5"/>
                        </a:spcBef>
                        <a:spcAft>
                          <a:spcPts val="0"/>
                        </a:spcAft>
                      </a:pPr>
                      <a:br>
                        <a:rPr lang="en-US" sz="1600">
                          <a:effectLst/>
                          <a:latin typeface="Gill Sans MT" panose="020B0502020104020203" pitchFamily="34" charset="0"/>
                        </a:rPr>
                      </a:br>
                      <a:r>
                        <a:rPr lang="en-US" sz="1600" b="0" i="0" u="none" strike="noStrike">
                          <a:solidFill>
                            <a:srgbClr val="000000"/>
                          </a:solidFill>
                          <a:effectLst/>
                          <a:latin typeface="Gill Sans MT" panose="020B0502020104020203" pitchFamily="34" charset="0"/>
                        </a:rPr>
                        <a:t>18</a:t>
                      </a:r>
                      <a:endParaRPr lang="en-US" sz="1600">
                        <a:effectLst/>
                        <a:latin typeface="Gill Sans MT" panose="020B0502020104020203" pitchFamily="34" charset="0"/>
                      </a:endParaRPr>
                    </a:p>
                  </a:txBody>
                  <a:tcPr/>
                </a:tc>
                <a:tc>
                  <a:txBody>
                    <a:bodyPr/>
                    <a:lstStyle/>
                    <a:p>
                      <a:pPr marL="67945" marR="224790" rtl="0" fontAlgn="t">
                        <a:spcBef>
                          <a:spcPts val="0"/>
                        </a:spcBef>
                        <a:spcAft>
                          <a:spcPts val="0"/>
                        </a:spcAft>
                      </a:pPr>
                      <a:r>
                        <a:rPr lang="en-US" sz="1600" b="0" i="0" u="none" strike="noStrike" dirty="0">
                          <a:solidFill>
                            <a:srgbClr val="000000"/>
                          </a:solidFill>
                          <a:effectLst/>
                          <a:latin typeface="Gill Sans MT" panose="020B0502020104020203" pitchFamily="34" charset="0"/>
                        </a:rPr>
                        <a:t>Supervision charges 10% of total cost</a:t>
                      </a:r>
                      <a:endParaRPr lang="en-US" sz="1600" dirty="0">
                        <a:effectLst/>
                        <a:latin typeface="Gill Sans MT" panose="020B0502020104020203" pitchFamily="34" charset="0"/>
                      </a:endParaRPr>
                    </a:p>
                  </a:txBody>
                  <a:tcPr/>
                </a:tc>
                <a:tc>
                  <a:txBody>
                    <a:bodyPr/>
                    <a:lstStyle/>
                    <a:p>
                      <a:pPr marL="66675" rtl="0" fontAlgn="t">
                        <a:spcBef>
                          <a:spcPts val="5"/>
                        </a:spcBef>
                        <a:spcAft>
                          <a:spcPts val="0"/>
                        </a:spcAft>
                      </a:pPr>
                      <a:r>
                        <a:rPr lang="en-US" sz="1600" b="0" i="0" u="none" strike="noStrike" dirty="0">
                          <a:solidFill>
                            <a:srgbClr val="000000"/>
                          </a:solidFill>
                          <a:effectLst/>
                          <a:latin typeface="Gill Sans MT" panose="020B0502020104020203" pitchFamily="34" charset="0"/>
                        </a:rPr>
                        <a:t>Rs</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1.52Rs/metre-square</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Rs. 998.25</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Rs. 12,046.5</a:t>
                      </a:r>
                      <a:endParaRPr lang="en-US" sz="1600" dirty="0">
                        <a:effectLst/>
                        <a:latin typeface="Gill Sans MT" panose="020B0502020104020203" pitchFamily="34" charset="0"/>
                      </a:endParaRPr>
                    </a:p>
                  </a:txBody>
                  <a:tcPr/>
                </a:tc>
                <a:extLst>
                  <a:ext uri="{0D108BD9-81ED-4DB2-BD59-A6C34878D82A}">
                    <a16:rowId xmlns:a16="http://schemas.microsoft.com/office/drawing/2014/main" val="10013"/>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6" y="344995"/>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Cost of cultivation of Wheat @ Area 0.0642 (ha)</a:t>
            </a:r>
          </a:p>
        </p:txBody>
      </p:sp>
      <p:sp>
        <p:nvSpPr>
          <p:cNvPr id="6" name="TextBox 5"/>
          <p:cNvSpPr txBox="1"/>
          <p:nvPr/>
        </p:nvSpPr>
        <p:spPr>
          <a:xfrm>
            <a:off x="2461021" y="1813927"/>
            <a:ext cx="7269955" cy="1733808"/>
          </a:xfrm>
          <a:prstGeom prst="rect">
            <a:avLst/>
          </a:prstGeom>
          <a:solidFill>
            <a:schemeClr val="accent2">
              <a:lumMod val="20000"/>
              <a:lumOff val="80000"/>
            </a:schemeClr>
          </a:solidFill>
        </p:spPr>
        <p:txBody>
          <a:bodyPr wrap="square">
            <a:spAutoFit/>
          </a:bodyPr>
          <a:lstStyle/>
          <a:p>
            <a:pPr marL="400050" indent="-285750" rtl="0" fontAlgn="base">
              <a:spcBef>
                <a:spcPts val="45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Total cost of cultivation: (Row no. 17 + Row no. 18)  = Rs. 1,32,512</a:t>
            </a:r>
          </a:p>
          <a:p>
            <a:pPr marL="400050" indent="-285750" rtl="0" fontAlgn="base">
              <a:spcBef>
                <a:spcPts val="45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Yield Grain</a:t>
            </a:r>
            <a:r>
              <a:rPr lang="en-US" dirty="0">
                <a:solidFill>
                  <a:srgbClr val="000000"/>
                </a:solidFill>
                <a:latin typeface="Times New Roman" panose="02020603050405020304" pitchFamily="18" charset="0"/>
              </a:rPr>
              <a:t>   </a:t>
            </a:r>
            <a:r>
              <a:rPr lang="en-US" sz="1800" b="0" i="0" u="none" strike="noStrike" dirty="0">
                <a:solidFill>
                  <a:srgbClr val="000000"/>
                </a:solidFill>
                <a:effectLst/>
                <a:latin typeface="Times New Roman" panose="02020603050405020304" pitchFamily="18" charset="0"/>
              </a:rPr>
              <a:t>23.36  q/ha  and  Straw = 32.7 q/ha</a:t>
            </a:r>
          </a:p>
          <a:p>
            <a:pPr marL="400050" indent="-285750" rtl="0" fontAlgn="base">
              <a:spcBef>
                <a:spcPts val="45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Price Grain @ Rs 20000 per quintal and Straw @ Rs. 900 per quintal</a:t>
            </a:r>
            <a:endParaRPr lang="en-US" dirty="0"/>
          </a:p>
          <a:p>
            <a:pPr marL="400050" indent="-285750" rtl="0" fontAlgn="base">
              <a:spcBef>
                <a:spcPts val="45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Gross return = Rs 496630</a:t>
            </a:r>
            <a:endParaRPr lang="en-US" dirty="0"/>
          </a:p>
          <a:p>
            <a:pPr marL="400050" indent="-285750" rtl="0" fontAlgn="base">
              <a:spcBef>
                <a:spcPts val="45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Net Profit Rs = (Row no. 22 - Row No. 19) = Rs. 3,65,118</a:t>
            </a:r>
          </a:p>
        </p:txBody>
      </p:sp>
      <p:sp>
        <p:nvSpPr>
          <p:cNvPr id="8" name="TextBox 7"/>
          <p:cNvSpPr txBox="1"/>
          <p:nvPr/>
        </p:nvSpPr>
        <p:spPr>
          <a:xfrm>
            <a:off x="4313631" y="4127178"/>
            <a:ext cx="3564733" cy="1051570"/>
          </a:xfrm>
          <a:prstGeom prst="rect">
            <a:avLst/>
          </a:prstGeom>
          <a:solidFill>
            <a:schemeClr val="accent4">
              <a:lumMod val="40000"/>
              <a:lumOff val="60000"/>
            </a:schemeClr>
          </a:solidFill>
        </p:spPr>
        <p:txBody>
          <a:bodyPr wrap="square">
            <a:spAutoFit/>
          </a:bodyPr>
          <a:lstStyle/>
          <a:p>
            <a:pPr marL="400050" indent="-285750" rtl="0" fontAlgn="base">
              <a:spcBef>
                <a:spcPts val="45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1 acre = 26 </a:t>
            </a:r>
            <a:r>
              <a:rPr lang="en-US" sz="1800" b="0" i="0" u="none" strike="noStrike" dirty="0" err="1">
                <a:solidFill>
                  <a:srgbClr val="000000"/>
                </a:solidFill>
                <a:effectLst/>
                <a:latin typeface="Times New Roman" panose="02020603050405020304" pitchFamily="18" charset="0"/>
              </a:rPr>
              <a:t>Kattha</a:t>
            </a:r>
            <a:endParaRPr lang="en-US" dirty="0">
              <a:solidFill>
                <a:srgbClr val="000000"/>
              </a:solidFill>
              <a:latin typeface="Times New Roman" panose="02020603050405020304" pitchFamily="18" charset="0"/>
            </a:endParaRPr>
          </a:p>
          <a:p>
            <a:pPr marL="400050" indent="-285750" rtl="0" fontAlgn="base">
              <a:spcBef>
                <a:spcPts val="45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1 </a:t>
            </a:r>
            <a:r>
              <a:rPr lang="en-US" sz="1800" b="0" i="0" u="none" strike="noStrike" dirty="0" err="1">
                <a:solidFill>
                  <a:srgbClr val="000000"/>
                </a:solidFill>
                <a:effectLst/>
                <a:latin typeface="Times New Roman" panose="02020603050405020304" pitchFamily="18" charset="0"/>
              </a:rPr>
              <a:t>Kattha</a:t>
            </a:r>
            <a:r>
              <a:rPr lang="en-US" sz="1800" b="0" i="0" u="none" strike="noStrike" dirty="0">
                <a:solidFill>
                  <a:srgbClr val="000000"/>
                </a:solidFill>
                <a:effectLst/>
                <a:latin typeface="Times New Roman" panose="02020603050405020304" pitchFamily="18" charset="0"/>
              </a:rPr>
              <a:t> = 157 </a:t>
            </a:r>
            <a:r>
              <a:rPr lang="en-US" sz="1800" b="0" i="0" u="none" strike="noStrike" dirty="0" err="1">
                <a:solidFill>
                  <a:srgbClr val="000000"/>
                </a:solidFill>
                <a:effectLst/>
                <a:latin typeface="Times New Roman" panose="02020603050405020304" pitchFamily="18" charset="0"/>
              </a:rPr>
              <a:t>metre</a:t>
            </a:r>
            <a:r>
              <a:rPr lang="en-US" sz="1800" b="0" i="0" u="none" strike="noStrike" dirty="0">
                <a:solidFill>
                  <a:srgbClr val="000000"/>
                </a:solidFill>
                <a:effectLst/>
                <a:latin typeface="Times New Roman" panose="02020603050405020304" pitchFamily="18" charset="0"/>
              </a:rPr>
              <a:t>-square</a:t>
            </a:r>
          </a:p>
          <a:p>
            <a:pPr marL="400050" indent="-285750" rtl="0" fontAlgn="base">
              <a:spcBef>
                <a:spcPts val="45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1 hectare = 65 </a:t>
            </a:r>
            <a:r>
              <a:rPr lang="en-US" sz="1800" b="0" i="0" u="none" strike="noStrike" dirty="0" err="1">
                <a:solidFill>
                  <a:srgbClr val="000000"/>
                </a:solidFill>
                <a:effectLst/>
                <a:latin typeface="Times New Roman" panose="02020603050405020304" pitchFamily="18" charset="0"/>
              </a:rPr>
              <a:t>Kattha</a:t>
            </a:r>
            <a:endParaRPr lang="en-US" sz="1800" b="0" i="0" u="none" strike="noStrike" dirty="0">
              <a:solidFill>
                <a:srgbClr val="000000"/>
              </a:solidFill>
              <a:effectLst/>
              <a:latin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A group of people standing under a tree&#10;&#10;Description automatically generated with low confidence"/>
          <p:cNvPicPr>
            <a:picLocks noChangeAspect="1" noChangeArrowheads="1"/>
          </p:cNvPicPr>
          <p:nvPr/>
        </p:nvPicPr>
        <p:blipFill rotWithShape="1">
          <a:blip r:embed="rId2">
            <a:extLst>
              <a:ext uri="{28A0092B-C50C-407E-A947-70E740481C1C}">
                <a14:useLocalDpi xmlns:a14="http://schemas.microsoft.com/office/drawing/2010/main" val="0"/>
              </a:ext>
            </a:extLst>
          </a:blip>
          <a:srcRect t="31545" r="9092" b="14514"/>
          <a:stretch>
            <a:fillRect/>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5129" name="Rectangle 5128"/>
          <p:cNvSpPr>
            <a:spLocks noGrp="1" noRot="1" noChangeAspect="1" noMove="1" noResize="1" noEditPoints="1" noAdjustHandles="1" noChangeArrowheads="1" noChangeShapeType="1" noTextEdit="1"/>
          </p:cNvSpPr>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31" name="Rectangle 5130"/>
          <p:cNvSpPr>
            <a:spLocks noGrp="1" noRot="1" noChangeAspect="1" noMove="1" noResize="1" noEditPoints="1" noAdjustHandles="1" noChangeArrowheads="1" noChangeShapeType="1" noTextEdit="1"/>
          </p:cNvSpPr>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133" name="Rectangle 5132"/>
          <p:cNvSpPr>
            <a:spLocks noGrp="1" noRot="1" noChangeAspect="1" noMove="1" noResize="1" noEditPoints="1" noAdjustHandles="1" noChangeArrowheads="1" noChangeShapeType="1" noTextEdit="1"/>
          </p:cNvSpPr>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5"/>
          <p:cNvSpPr/>
          <p:nvPr/>
        </p:nvSpPr>
        <p:spPr>
          <a:xfrm>
            <a:off x="361569" y="1792733"/>
            <a:ext cx="2871599" cy="659891"/>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4000" b="1" dirty="0">
                <a:ln w="22225">
                  <a:solidFill>
                    <a:schemeClr val="accent2"/>
                  </a:solidFill>
                  <a:prstDash val="solid"/>
                </a:ln>
                <a:latin typeface="+mj-lt"/>
                <a:ea typeface="+mj-ea"/>
                <a:cs typeface="+mj-cs"/>
              </a:rPr>
              <a:t>Horticultural</a:t>
            </a:r>
            <a:endParaRPr lang="en-US" sz="4000" b="1" cap="none" spc="0" dirty="0">
              <a:ln w="22225">
                <a:solidFill>
                  <a:schemeClr val="accent2"/>
                </a:solidFill>
                <a:prstDash val="solid"/>
              </a:ln>
              <a:effectLst/>
              <a:latin typeface="+mj-lt"/>
              <a:ea typeface="+mj-ea"/>
              <a:cs typeface="+mj-cs"/>
            </a:endParaRPr>
          </a:p>
        </p:txBody>
      </p:sp>
      <p:sp>
        <p:nvSpPr>
          <p:cNvPr id="7" name="TextBox 6"/>
          <p:cNvSpPr txBox="1"/>
          <p:nvPr/>
        </p:nvSpPr>
        <p:spPr>
          <a:xfrm>
            <a:off x="0" y="2530173"/>
            <a:ext cx="4605338" cy="923330"/>
          </a:xfrm>
          <a:prstGeom prst="rect">
            <a:avLst/>
          </a:prstGeom>
          <a:noFill/>
        </p:spPr>
        <p:txBody>
          <a:bodyPr wrap="square">
            <a:spAutoFit/>
          </a:bodyPr>
          <a:lstStyle/>
          <a:p>
            <a:r>
              <a:rPr lang="en-US" sz="5400" b="1" cap="none" spc="0" dirty="0">
                <a:ln w="6600">
                  <a:solidFill>
                    <a:schemeClr val="accent2">
                      <a:lumMod val="75000"/>
                    </a:schemeClr>
                  </a:solidFill>
                  <a:prstDash val="solid"/>
                </a:ln>
                <a:solidFill>
                  <a:schemeClr val="accent2">
                    <a:lumMod val="40000"/>
                    <a:lumOff val="60000"/>
                  </a:schemeClr>
                </a:solidFill>
                <a:effectLst>
                  <a:outerShdw dist="38100" dir="2700000" algn="tl" rotWithShape="0">
                    <a:schemeClr val="accent2"/>
                  </a:outerShdw>
                </a:effectLst>
              </a:rPr>
              <a:t>INTERVENTION</a:t>
            </a:r>
            <a:endParaRPr lang="en-US" sz="5400" dirty="0"/>
          </a:p>
        </p:txBody>
      </p:sp>
      <p:sp>
        <p:nvSpPr>
          <p:cNvPr id="8" name="Rectangle 7"/>
          <p:cNvSpPr/>
          <p:nvPr/>
        </p:nvSpPr>
        <p:spPr>
          <a:xfrm>
            <a:off x="0" y="-26386"/>
            <a:ext cx="12192000" cy="6884386"/>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8" name="Straight Arrow Connector 37"/>
          <p:cNvCxnSpPr>
            <a:endCxn id="31" idx="0"/>
          </p:cNvCxnSpPr>
          <p:nvPr/>
        </p:nvCxnSpPr>
        <p:spPr>
          <a:xfrm>
            <a:off x="10436577" y="4492908"/>
            <a:ext cx="718763" cy="476062"/>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p:nvPr/>
        </p:nvCxnSpPr>
        <p:spPr>
          <a:xfrm flipV="1">
            <a:off x="2583084" y="2035952"/>
            <a:ext cx="343042" cy="678742"/>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a:endCxn id="36" idx="0"/>
          </p:cNvCxnSpPr>
          <p:nvPr/>
        </p:nvCxnSpPr>
        <p:spPr>
          <a:xfrm flipH="1">
            <a:off x="8811616" y="4492908"/>
            <a:ext cx="273735" cy="822065"/>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flipH="1">
            <a:off x="7285869" y="4166267"/>
            <a:ext cx="1067788" cy="606065"/>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p:nvPr/>
        </p:nvCxnSpPr>
        <p:spPr>
          <a:xfrm>
            <a:off x="3196129" y="4345347"/>
            <a:ext cx="535248" cy="583315"/>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p:nvPr/>
        </p:nvCxnSpPr>
        <p:spPr>
          <a:xfrm flipH="1" flipV="1">
            <a:off x="1235377" y="2083923"/>
            <a:ext cx="473768" cy="609556"/>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flipH="1">
            <a:off x="1165692" y="4469299"/>
            <a:ext cx="488572" cy="624616"/>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6" y="344995"/>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Canopy management</a:t>
            </a:r>
          </a:p>
        </p:txBody>
      </p:sp>
      <p:sp>
        <p:nvSpPr>
          <p:cNvPr id="7" name="Rounded Rectangle 4"/>
          <p:cNvSpPr/>
          <p:nvPr/>
        </p:nvSpPr>
        <p:spPr>
          <a:xfrm>
            <a:off x="4088231" y="1479961"/>
            <a:ext cx="2766645" cy="1498283"/>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sz="2000" b="1" i="0" u="none" strike="noStrike" kern="1200" cap="none" spc="0" normalizeH="0" baseline="0" noProof="0" dirty="0">
                <a:ln>
                  <a:noFill/>
                </a:ln>
                <a:solidFill>
                  <a:prstClr val="white"/>
                </a:solidFill>
                <a:effectLst/>
                <a:uLnTx/>
                <a:uFillTx/>
                <a:latin typeface="Gill Sans MT" panose="020B0502020104020203" pitchFamily="34" charset="77"/>
                <a:ea typeface="+mn-ea"/>
                <a:cs typeface="+mn-cs"/>
              </a:rPr>
              <a:t>Canopy management</a:t>
            </a:r>
          </a:p>
          <a:p>
            <a:pPr algn="ctr" defTabSz="609600" fontAlgn="base">
              <a:spcBef>
                <a:spcPct val="0"/>
              </a:spcBef>
              <a:spcAft>
                <a:spcPct val="0"/>
              </a:spcAft>
              <a:defRPr/>
            </a:pPr>
            <a:r>
              <a:rPr lang="en-US" sz="1400" dirty="0">
                <a:solidFill>
                  <a:schemeClr val="bg1"/>
                </a:solidFill>
                <a:latin typeface="Gill Sans MT" panose="020B0502020104020203" pitchFamily="34" charset="0"/>
              </a:rPr>
              <a:t>M</a:t>
            </a:r>
            <a:r>
              <a:rPr kumimoji="0" lang="en-US" sz="1400" b="0" i="0" u="none" strike="noStrike" kern="1200" cap="none" spc="0" normalizeH="0" baseline="0" noProof="0" dirty="0" err="1">
                <a:ln>
                  <a:noFill/>
                </a:ln>
                <a:solidFill>
                  <a:schemeClr val="bg1"/>
                </a:solidFill>
                <a:effectLst/>
                <a:uLnTx/>
                <a:uFillTx/>
                <a:latin typeface="Gill Sans MT" panose="020B0502020104020203" pitchFamily="34" charset="0"/>
              </a:rPr>
              <a:t>anipulation</a:t>
            </a:r>
            <a:r>
              <a:rPr kumimoji="0" lang="en-US" sz="1400" b="0" i="0" u="none" strike="noStrike" kern="1200" cap="none" spc="0" normalizeH="0" baseline="0" noProof="0" dirty="0">
                <a:ln>
                  <a:noFill/>
                </a:ln>
                <a:solidFill>
                  <a:schemeClr val="bg1"/>
                </a:solidFill>
                <a:effectLst/>
                <a:uLnTx/>
                <a:uFillTx/>
                <a:latin typeface="Gill Sans MT" panose="020B0502020104020203" pitchFamily="34" charset="0"/>
              </a:rPr>
              <a:t> of tree canopies to optimize the production of quality fruits</a:t>
            </a:r>
          </a:p>
        </p:txBody>
      </p:sp>
      <p:cxnSp>
        <p:nvCxnSpPr>
          <p:cNvPr id="9" name="Straight Arrow Connector 8"/>
          <p:cNvCxnSpPr>
            <a:endCxn id="14" idx="3"/>
          </p:cNvCxnSpPr>
          <p:nvPr/>
        </p:nvCxnSpPr>
        <p:spPr>
          <a:xfrm flipH="1">
            <a:off x="3431542" y="2902225"/>
            <a:ext cx="1106702" cy="688490"/>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6593840" y="2851326"/>
            <a:ext cx="1551348" cy="907821"/>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sp>
        <p:nvSpPr>
          <p:cNvPr id="14" name="Rounded Rectangle 4"/>
          <p:cNvSpPr/>
          <p:nvPr/>
        </p:nvSpPr>
        <p:spPr>
          <a:xfrm>
            <a:off x="827826" y="2654288"/>
            <a:ext cx="2603716" cy="1872853"/>
          </a:xfrm>
          <a:prstGeom prst="roundRect">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sz="2000" b="1"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Pruning</a:t>
            </a:r>
            <a:r>
              <a:rPr kumimoji="0" lang="en-US" sz="20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 </a:t>
            </a:r>
          </a:p>
          <a:p>
            <a:pPr marL="171450" marR="0" lvl="0" indent="-171450" algn="ctr" defTabSz="609600" rtl="0" eaLnBrk="1" fontAlgn="base" latinLnBrk="0" hangingPunct="1">
              <a:lnSpc>
                <a:spcPct val="100000"/>
              </a:lnSpc>
              <a:spcBef>
                <a:spcPct val="0"/>
              </a:spcBef>
              <a:spcAft>
                <a:spcPct val="0"/>
              </a:spcAft>
              <a:buClrTx/>
              <a:buSzTx/>
              <a:buFont typeface="Arial" panose="020B0604020202020204" pitchFamily="34" charset="0"/>
              <a:buChar char="•"/>
              <a:defRPr/>
            </a:pPr>
            <a:r>
              <a:rPr kumimoji="0" lang="en-US" sz="1400" b="0" u="none" strike="noStrike" kern="1200" cap="none" spc="0" normalizeH="0" baseline="0" noProof="0" dirty="0">
                <a:ln>
                  <a:noFill/>
                </a:ln>
                <a:solidFill>
                  <a:srgbClr val="000000"/>
                </a:solidFill>
                <a:effectLst/>
                <a:uLnTx/>
                <a:uFillTx/>
                <a:latin typeface="Gill Sans MT" panose="020B0502020104020203" pitchFamily="34" charset="0"/>
                <a:ea typeface="+mn-ea"/>
                <a:cs typeface="+mn-cs"/>
              </a:rPr>
              <a:t>Improve its shape, </a:t>
            </a:r>
            <a:r>
              <a:rPr kumimoji="0" lang="en-US" sz="1400" b="0" u="none" strike="noStrike" kern="1200" cap="none" spc="0" normalizeH="0" baseline="0" noProof="0" dirty="0" err="1">
                <a:ln>
                  <a:noFill/>
                </a:ln>
                <a:solidFill>
                  <a:srgbClr val="000000"/>
                </a:solidFill>
                <a:effectLst/>
                <a:uLnTx/>
                <a:uFillTx/>
                <a:latin typeface="Gill Sans MT" panose="020B0502020104020203" pitchFamily="34" charset="0"/>
                <a:ea typeface="+mn-ea"/>
                <a:cs typeface="+mn-cs"/>
              </a:rPr>
              <a:t>i</a:t>
            </a:r>
            <a:r>
              <a:rPr lang="en-US" sz="1400" dirty="0" err="1">
                <a:solidFill>
                  <a:srgbClr val="000000"/>
                </a:solidFill>
                <a:latin typeface="Gill Sans MT" panose="020B0502020104020203" pitchFamily="34" charset="0"/>
              </a:rPr>
              <a:t>nfluence</a:t>
            </a:r>
            <a:r>
              <a:rPr lang="en-US" sz="1400" dirty="0">
                <a:solidFill>
                  <a:srgbClr val="000000"/>
                </a:solidFill>
                <a:latin typeface="Gill Sans MT" panose="020B0502020104020203" pitchFamily="34" charset="0"/>
              </a:rPr>
              <a:t> its growth, f</a:t>
            </a:r>
            <a:r>
              <a:rPr kumimoji="0" lang="en-US" sz="1400" b="0" u="none" strike="noStrike" kern="1200" cap="none" spc="0" normalizeH="0" baseline="0" noProof="0" dirty="0">
                <a:ln>
                  <a:noFill/>
                </a:ln>
                <a:solidFill>
                  <a:srgbClr val="000000"/>
                </a:solidFill>
                <a:effectLst/>
                <a:uLnTx/>
                <a:uFillTx/>
                <a:latin typeface="Gill Sans MT" panose="020B0502020104020203" pitchFamily="34" charset="0"/>
                <a:ea typeface="+mn-ea"/>
                <a:cs typeface="+mn-cs"/>
              </a:rPr>
              <a:t>lowering and fruitfulness and </a:t>
            </a:r>
            <a:r>
              <a:rPr kumimoji="0" lang="en-US" sz="1400" b="0" u="none" strike="noStrike" kern="1200" cap="none" spc="0" normalizeH="0" baseline="0" noProof="0" dirty="0" err="1">
                <a:ln>
                  <a:noFill/>
                </a:ln>
                <a:solidFill>
                  <a:srgbClr val="000000"/>
                </a:solidFill>
                <a:effectLst/>
                <a:uLnTx/>
                <a:uFillTx/>
                <a:latin typeface="Gill Sans MT" panose="020B0502020104020203" pitchFamily="34" charset="0"/>
                <a:ea typeface="+mn-ea"/>
                <a:cs typeface="+mn-cs"/>
              </a:rPr>
              <a:t>i</a:t>
            </a:r>
            <a:r>
              <a:rPr lang="en-US" sz="1400" dirty="0" err="1">
                <a:solidFill>
                  <a:srgbClr val="000000"/>
                </a:solidFill>
                <a:latin typeface="Gill Sans MT" panose="020B0502020104020203" pitchFamily="34" charset="0"/>
              </a:rPr>
              <a:t>mprove</a:t>
            </a:r>
            <a:r>
              <a:rPr lang="en-US" sz="1400" dirty="0">
                <a:solidFill>
                  <a:srgbClr val="000000"/>
                </a:solidFill>
                <a:latin typeface="Gill Sans MT" panose="020B0502020104020203" pitchFamily="34" charset="0"/>
              </a:rPr>
              <a:t> the quality of product</a:t>
            </a:r>
          </a:p>
          <a:p>
            <a:pPr marL="171450" marR="0" lvl="0" indent="-171450" algn="ctr" defTabSz="609600" rtl="0" eaLnBrk="1" fontAlgn="base" latinLnBrk="0" hangingPunct="1">
              <a:lnSpc>
                <a:spcPct val="100000"/>
              </a:lnSpc>
              <a:spcBef>
                <a:spcPct val="0"/>
              </a:spcBef>
              <a:spcAft>
                <a:spcPct val="0"/>
              </a:spcAft>
              <a:buClrTx/>
              <a:buSzTx/>
              <a:buFont typeface="Arial" panose="020B0604020202020204" pitchFamily="34" charset="0"/>
              <a:buChar char="•"/>
              <a:defRPr/>
            </a:pPr>
            <a:r>
              <a:rPr lang="en-US" sz="1400" dirty="0">
                <a:solidFill>
                  <a:srgbClr val="000000"/>
                </a:solidFill>
                <a:latin typeface="Gill Sans MT" panose="020B0502020104020203" pitchFamily="34" charset="0"/>
              </a:rPr>
              <a:t>Diverts energy from one part of the plant to another</a:t>
            </a:r>
          </a:p>
        </p:txBody>
      </p:sp>
      <p:sp>
        <p:nvSpPr>
          <p:cNvPr id="15" name="Rounded Rectangle 4"/>
          <p:cNvSpPr/>
          <p:nvPr/>
        </p:nvSpPr>
        <p:spPr>
          <a:xfrm>
            <a:off x="8145188" y="3434216"/>
            <a:ext cx="2348601" cy="1157764"/>
          </a:xfrm>
          <a:prstGeom prst="roundRect">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sz="2000" b="1"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Training</a:t>
            </a:r>
          </a:p>
          <a:p>
            <a:pPr marL="171450" marR="0" lvl="0" indent="-171450" algn="ctr" defTabSz="609600" rtl="0" eaLnBrk="1" fontAlgn="base" latinLnBrk="0" hangingPunct="1">
              <a:lnSpc>
                <a:spcPct val="100000"/>
              </a:lnSpc>
              <a:spcBef>
                <a:spcPct val="0"/>
              </a:spcBef>
              <a:spcAft>
                <a:spcPct val="0"/>
              </a:spcAft>
              <a:buClrTx/>
              <a:buSzTx/>
              <a:buFont typeface="Arial" panose="020B0604020202020204" pitchFamily="34" charset="0"/>
              <a:buChar char="•"/>
              <a:defRPr/>
            </a:pPr>
            <a:r>
              <a:rPr kumimoji="0" lang="en-US" sz="14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Developing a desired shape of the tree by controlling growth habit</a:t>
            </a:r>
          </a:p>
        </p:txBody>
      </p:sp>
      <p:sp>
        <p:nvSpPr>
          <p:cNvPr id="21" name="Oval 20"/>
          <p:cNvSpPr/>
          <p:nvPr/>
        </p:nvSpPr>
        <p:spPr>
          <a:xfrm>
            <a:off x="3312365" y="4906945"/>
            <a:ext cx="1469672" cy="676341"/>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Bulk pruning</a:t>
            </a:r>
          </a:p>
        </p:txBody>
      </p:sp>
      <p:sp>
        <p:nvSpPr>
          <p:cNvPr id="22" name="Oval 21"/>
          <p:cNvSpPr/>
          <p:nvPr/>
        </p:nvSpPr>
        <p:spPr>
          <a:xfrm>
            <a:off x="141184" y="5090701"/>
            <a:ext cx="1682536" cy="732026"/>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Dehorning</a:t>
            </a:r>
          </a:p>
        </p:txBody>
      </p:sp>
      <p:sp>
        <p:nvSpPr>
          <p:cNvPr id="29" name="Oval 28"/>
          <p:cNvSpPr/>
          <p:nvPr/>
        </p:nvSpPr>
        <p:spPr>
          <a:xfrm>
            <a:off x="2490644" y="1357938"/>
            <a:ext cx="1516282" cy="707886"/>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Thinning out</a:t>
            </a:r>
          </a:p>
        </p:txBody>
      </p:sp>
      <p:sp>
        <p:nvSpPr>
          <p:cNvPr id="30" name="Oval 29"/>
          <p:cNvSpPr/>
          <p:nvPr/>
        </p:nvSpPr>
        <p:spPr>
          <a:xfrm>
            <a:off x="141184" y="1363816"/>
            <a:ext cx="1682536" cy="732026"/>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Heading back</a:t>
            </a:r>
          </a:p>
        </p:txBody>
      </p:sp>
      <p:sp>
        <p:nvSpPr>
          <p:cNvPr id="31" name="Oval 30"/>
          <p:cNvSpPr/>
          <p:nvPr/>
        </p:nvSpPr>
        <p:spPr>
          <a:xfrm>
            <a:off x="10210163" y="4968970"/>
            <a:ext cx="1890354" cy="975489"/>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Modified leader system</a:t>
            </a:r>
          </a:p>
        </p:txBody>
      </p:sp>
      <p:sp>
        <p:nvSpPr>
          <p:cNvPr id="33" name="Oval 32"/>
          <p:cNvSpPr/>
          <p:nvPr/>
        </p:nvSpPr>
        <p:spPr>
          <a:xfrm>
            <a:off x="5758823" y="4703592"/>
            <a:ext cx="1951680" cy="879694"/>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Central leader system</a:t>
            </a:r>
          </a:p>
        </p:txBody>
      </p:sp>
      <p:sp>
        <p:nvSpPr>
          <p:cNvPr id="36" name="Oval 35"/>
          <p:cNvSpPr/>
          <p:nvPr/>
        </p:nvSpPr>
        <p:spPr>
          <a:xfrm>
            <a:off x="7819763" y="5314973"/>
            <a:ext cx="1983705" cy="861180"/>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Open center system</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17585"/>
            <a:ext cx="12192000" cy="6875585"/>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4" name="TextBox 3"/>
          <p:cNvSpPr txBox="1"/>
          <p:nvPr/>
        </p:nvSpPr>
        <p:spPr>
          <a:xfrm>
            <a:off x="205606" y="1788372"/>
            <a:ext cx="5573687" cy="4247316"/>
          </a:xfrm>
          <a:prstGeom prst="rect">
            <a:avLst/>
          </a:prstGeom>
          <a:solidFill>
            <a:schemeClr val="accent4">
              <a:lumMod val="20000"/>
              <a:lumOff val="80000"/>
            </a:schemeClr>
          </a:solidFill>
        </p:spPr>
        <p:txBody>
          <a:bodyPr wrap="square" rtlCol="0">
            <a:normAutofit/>
          </a:bodyPr>
          <a:lstStyle/>
          <a:p>
            <a:pPr marL="857250" marR="0" lvl="0" indent="-285750" algn="just" defTabSz="914400" rtl="0" eaLnBrk="1" fontAlgn="auto" latinLnBrk="0" hangingPunct="1">
              <a:lnSpc>
                <a:spcPct val="150000"/>
              </a:lnSpc>
              <a:spcBef>
                <a:spcPts val="0"/>
              </a:spcBef>
              <a:spcAft>
                <a:spcPts val="2000"/>
              </a:spcAft>
              <a:buClrTx/>
              <a:buSzTx/>
              <a:buFont typeface="Arial" panose="020B0604020202020204" pitchFamily="34" charset="0"/>
              <a:buChar char="•"/>
              <a:defRPr/>
            </a:pPr>
            <a:r>
              <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Identify an uprightly growing branches</a:t>
            </a:r>
          </a:p>
          <a:p>
            <a:pPr marL="857250" marR="0" lvl="0" indent="-285750" algn="just" defTabSz="914400" rtl="0" eaLnBrk="1" fontAlgn="auto" latinLnBrk="0" hangingPunct="1">
              <a:lnSpc>
                <a:spcPct val="150000"/>
              </a:lnSpc>
              <a:spcBef>
                <a:spcPts val="0"/>
              </a:spcBef>
              <a:spcAft>
                <a:spcPts val="2000"/>
              </a:spcAft>
              <a:buClrTx/>
              <a:buSzTx/>
              <a:buFont typeface="Arial" panose="020B0604020202020204" pitchFamily="34" charset="0"/>
              <a:buChar char="•"/>
              <a:defRPr/>
            </a:pPr>
            <a:r>
              <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Remove only 1-2 uprightly growing branches </a:t>
            </a:r>
            <a:r>
              <a:rPr lang="en-US" dirty="0">
                <a:solidFill>
                  <a:prstClr val="black"/>
                </a:solidFill>
                <a:latin typeface="Gill Sans MT" panose="020B0502020104020203" pitchFamily="34" charset="0"/>
              </a:rPr>
              <a:t>(</a:t>
            </a:r>
            <a:r>
              <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Oct </a:t>
            </a:r>
            <a:r>
              <a:rPr lang="en-US" dirty="0">
                <a:solidFill>
                  <a:prstClr val="black"/>
                </a:solidFill>
                <a:latin typeface="Gill Sans MT" panose="020B0502020104020203" pitchFamily="34" charset="0"/>
              </a:rPr>
              <a:t>- </a:t>
            </a:r>
            <a:r>
              <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Dec)</a:t>
            </a:r>
          </a:p>
          <a:p>
            <a:pPr marL="857250" marR="0" lvl="0" indent="-285750" algn="just" defTabSz="914400" rtl="0" eaLnBrk="1" fontAlgn="auto" latinLnBrk="0" hangingPunct="1">
              <a:lnSpc>
                <a:spcPct val="150000"/>
              </a:lnSpc>
              <a:spcBef>
                <a:spcPts val="0"/>
              </a:spcBef>
              <a:spcAft>
                <a:spcPts val="2000"/>
              </a:spcAft>
              <a:buClrTx/>
              <a:buSzTx/>
              <a:buFont typeface="Arial" panose="020B0604020202020204" pitchFamily="34" charset="0"/>
              <a:buChar char="•"/>
              <a:defRPr/>
            </a:pPr>
            <a:r>
              <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In bearing mangoes not more than 25% should be removed</a:t>
            </a:r>
          </a:p>
          <a:p>
            <a:pPr marL="857250" marR="0" lvl="0" indent="-285750" algn="just" defTabSz="914400" rtl="0" eaLnBrk="1" fontAlgn="auto" latinLnBrk="0" hangingPunct="1">
              <a:lnSpc>
                <a:spcPct val="150000"/>
              </a:lnSpc>
              <a:spcBef>
                <a:spcPts val="0"/>
              </a:spcBef>
              <a:spcAft>
                <a:spcPts val="2000"/>
              </a:spcAft>
              <a:buClrTx/>
              <a:buSzTx/>
              <a:buFont typeface="Arial" panose="020B0604020202020204" pitchFamily="34" charset="0"/>
              <a:buChar char="•"/>
              <a:defRPr/>
            </a:pPr>
            <a:r>
              <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In HDP system remove 10 to 15% of biomass annually during October to </a:t>
            </a:r>
            <a:r>
              <a:rPr kumimoji="0" lang="en-US" b="0" i="0" u="none" strike="noStrike" kern="1200" cap="none" spc="0" normalizeH="0" baseline="0" noProof="0" dirty="0" err="1">
                <a:ln>
                  <a:noFill/>
                </a:ln>
                <a:solidFill>
                  <a:prstClr val="black"/>
                </a:solidFill>
                <a:effectLst/>
                <a:uLnTx/>
                <a:uFillTx/>
                <a:latin typeface="Gill Sans MT" panose="020B0502020104020203" pitchFamily="34" charset="0"/>
                <a:ea typeface="+mn-ea"/>
                <a:cs typeface="+mn-cs"/>
              </a:rPr>
              <a:t>Decembe</a:t>
            </a:r>
            <a:r>
              <a:rPr lang="en-US" dirty="0">
                <a:solidFill>
                  <a:prstClr val="black"/>
                </a:solidFill>
                <a:latin typeface="Gill Sans MT" panose="020B0502020104020203" pitchFamily="34" charset="0"/>
              </a:rPr>
              <a:t>r</a:t>
            </a:r>
            <a:endPar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endParaRPr>
          </a:p>
        </p:txBody>
      </p:sp>
      <p:sp>
        <p:nvSpPr>
          <p:cNvPr id="6" name="TextBox 5"/>
          <p:cNvSpPr txBox="1"/>
          <p:nvPr/>
        </p:nvSpPr>
        <p:spPr>
          <a:xfrm>
            <a:off x="6017171" y="1788372"/>
            <a:ext cx="5936952" cy="4247317"/>
          </a:xfrm>
          <a:prstGeom prst="rect">
            <a:avLst/>
          </a:prstGeom>
          <a:solidFill>
            <a:schemeClr val="accent2">
              <a:lumMod val="40000"/>
              <a:lumOff val="60000"/>
            </a:schemeClr>
          </a:solidFill>
        </p:spPr>
        <p:txBody>
          <a:bodyPr wrap="square" rtlCol="0">
            <a:spAutoFit/>
          </a:bodyPr>
          <a:lstStyle/>
          <a:p>
            <a:pPr marL="8572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Mango producing good crop one year and no crop or fewer crops in the next year is known as biennial bearing or alternate bearing</a:t>
            </a:r>
          </a:p>
          <a:p>
            <a:pPr marL="571500" marR="0" lvl="0" algn="just" defTabSz="914400" rtl="0" eaLnBrk="1" fontAlgn="auto" latinLnBrk="0" hangingPunct="1">
              <a:lnSpc>
                <a:spcPct val="100000"/>
              </a:lnSpc>
              <a:spcBef>
                <a:spcPts val="0"/>
              </a:spcBef>
              <a:spcAft>
                <a:spcPts val="0"/>
              </a:spcAft>
              <a:buClrTx/>
              <a:buSzTx/>
              <a:defRPr/>
            </a:pPr>
            <a:endPar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endParaRPr>
          </a:p>
          <a:p>
            <a:pPr marL="8572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lang="en-US" dirty="0">
                <a:solidFill>
                  <a:prstClr val="black"/>
                </a:solidFill>
                <a:latin typeface="Gill Sans MT" panose="020B0502020104020203" pitchFamily="34" charset="0"/>
              </a:rPr>
              <a:t>Causes</a:t>
            </a:r>
          </a:p>
          <a:p>
            <a:pPr marL="1314450" lvl="1" indent="-285750" algn="just">
              <a:buFont typeface="Wingdings" panose="05000000000000000000" pitchFamily="2" charset="2"/>
              <a:buChar char="Ø"/>
              <a:defRPr/>
            </a:pPr>
            <a:r>
              <a:rPr lang="en-US" dirty="0">
                <a:solidFill>
                  <a:prstClr val="black"/>
                </a:solidFill>
                <a:latin typeface="Gill Sans MT" panose="020B0502020104020203" pitchFamily="34" charset="0"/>
              </a:rPr>
              <a:t>Climatological factors</a:t>
            </a:r>
          </a:p>
          <a:p>
            <a:pPr marL="1314450" lvl="1" indent="-285750" algn="just">
              <a:buFont typeface="Wingdings" panose="05000000000000000000" pitchFamily="2" charset="2"/>
              <a:buChar char="Ø"/>
              <a:defRPr/>
            </a:pPr>
            <a:r>
              <a:rPr lang="en-US" dirty="0">
                <a:solidFill>
                  <a:prstClr val="black"/>
                </a:solidFill>
                <a:latin typeface="Gill Sans MT" panose="020B0502020104020203" pitchFamily="34" charset="0"/>
              </a:rPr>
              <a:t>Age and size of shoots</a:t>
            </a:r>
          </a:p>
          <a:p>
            <a:pPr marL="1314450" lvl="1" indent="-285750" algn="just">
              <a:buFont typeface="Wingdings" panose="05000000000000000000" pitchFamily="2" charset="2"/>
              <a:buChar char="Ø"/>
              <a:defRPr/>
            </a:pPr>
            <a:r>
              <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Carbon </a:t>
            </a:r>
            <a:r>
              <a:rPr lang="en-US" dirty="0">
                <a:solidFill>
                  <a:prstClr val="black"/>
                </a:solidFill>
                <a:latin typeface="Gill Sans MT" panose="020B0502020104020203" pitchFamily="34" charset="0"/>
              </a:rPr>
              <a:t>– Nitrogen ratio</a:t>
            </a:r>
          </a:p>
          <a:p>
            <a:pPr marL="1314450" lvl="1" indent="-285750" algn="just">
              <a:buFont typeface="Wingdings" panose="05000000000000000000" pitchFamily="2" charset="2"/>
              <a:buChar char="Ø"/>
              <a:defRPr/>
            </a:pPr>
            <a:r>
              <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Hormonal balance</a:t>
            </a:r>
          </a:p>
          <a:p>
            <a:pPr marL="857250" indent="-285750" algn="just">
              <a:buFont typeface="Arial" panose="020B0604020202020204" pitchFamily="34" charset="0"/>
              <a:buChar char="•"/>
              <a:defRPr/>
            </a:pPr>
            <a:endPar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endParaRPr>
          </a:p>
          <a:p>
            <a:pPr marL="857250" indent="-285750" algn="just">
              <a:buFont typeface="Arial" panose="020B0604020202020204" pitchFamily="34" charset="0"/>
              <a:buChar char="•"/>
              <a:defRPr/>
            </a:pPr>
            <a:r>
              <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Management </a:t>
            </a:r>
          </a:p>
          <a:p>
            <a:pPr marL="1314450" lvl="1" indent="-285750" algn="just">
              <a:buFont typeface="Wingdings" panose="05000000000000000000" pitchFamily="2" charset="2"/>
              <a:buChar char="Ø"/>
              <a:defRPr/>
            </a:pPr>
            <a:r>
              <a:rPr lang="en-US" dirty="0">
                <a:solidFill>
                  <a:prstClr val="black"/>
                </a:solidFill>
                <a:latin typeface="Gill Sans MT" panose="020B0502020104020203" pitchFamily="34" charset="0"/>
              </a:rPr>
              <a:t>Pruning</a:t>
            </a:r>
          </a:p>
          <a:p>
            <a:pPr marL="1314450" lvl="1" indent="-285750" algn="just">
              <a:buFont typeface="Wingdings" panose="05000000000000000000" pitchFamily="2" charset="2"/>
              <a:buChar char="Ø"/>
              <a:defRPr/>
            </a:pPr>
            <a:r>
              <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Growing regular bearing cultivars(Bangalore)</a:t>
            </a:r>
          </a:p>
          <a:p>
            <a:pPr marL="1314450" lvl="1" indent="-285750" algn="just">
              <a:buFont typeface="Wingdings" panose="05000000000000000000" pitchFamily="2" charset="2"/>
              <a:buChar char="Ø"/>
              <a:defRPr/>
            </a:pPr>
            <a:r>
              <a:rPr lang="en-US" dirty="0" err="1">
                <a:solidFill>
                  <a:prstClr val="black"/>
                </a:solidFill>
                <a:latin typeface="Gill Sans MT" panose="020B0502020104020203" pitchFamily="34" charset="0"/>
              </a:rPr>
              <a:t>Deblossoming</a:t>
            </a:r>
            <a:endParaRPr lang="en-US" dirty="0">
              <a:solidFill>
                <a:prstClr val="black"/>
              </a:solidFill>
              <a:latin typeface="Gill Sans MT" panose="020B0502020104020203" pitchFamily="34" charset="0"/>
            </a:endParaRPr>
          </a:p>
          <a:p>
            <a:pPr marL="1314450" lvl="1" indent="-285750" algn="just">
              <a:buFont typeface="Wingdings" panose="05000000000000000000" pitchFamily="2" charset="2"/>
              <a:buChar char="Ø"/>
              <a:defRPr/>
            </a:pPr>
            <a:r>
              <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Maintenance of orchards</a:t>
            </a:r>
          </a:p>
        </p:txBody>
      </p:sp>
      <p:sp>
        <p:nvSpPr>
          <p:cNvPr id="8" name="TextBox 7"/>
          <p:cNvSpPr txBox="1"/>
          <p:nvPr/>
        </p:nvSpPr>
        <p:spPr>
          <a:xfrm>
            <a:off x="6017260" y="711200"/>
            <a:ext cx="5822315" cy="1076325"/>
          </a:xfrm>
          <a:prstGeom prst="rect">
            <a:avLst/>
          </a:prstGeom>
          <a:noFill/>
        </p:spPr>
        <p:txBody>
          <a:bodyPr wrap="square" rtlCol="0">
            <a:spAutoFit/>
          </a:bodyPr>
          <a:lstStyle/>
          <a:p>
            <a:r>
              <a:rPr lang="en-US" sz="3200" b="1" dirty="0">
                <a:solidFill>
                  <a:schemeClr val="accent2">
                    <a:lumMod val="75000"/>
                  </a:schemeClr>
                </a:solidFill>
                <a:latin typeface="Amasis MT Pro" panose="02040504050005020304" pitchFamily="18" charset="0"/>
              </a:rPr>
              <a:t>Alternate bearing of mango</a:t>
            </a:r>
          </a:p>
        </p:txBody>
      </p:sp>
      <p:sp>
        <p:nvSpPr>
          <p:cNvPr id="13" name="TextBox 12"/>
          <p:cNvSpPr txBox="1"/>
          <p:nvPr/>
        </p:nvSpPr>
        <p:spPr>
          <a:xfrm>
            <a:off x="205605" y="711154"/>
            <a:ext cx="5573687" cy="1077218"/>
          </a:xfrm>
          <a:prstGeom prst="rect">
            <a:avLst/>
          </a:prstGeom>
          <a:noFill/>
        </p:spPr>
        <p:txBody>
          <a:bodyPr wrap="square" rtlCol="0">
            <a:spAutoFit/>
          </a:bodyPr>
          <a:lstStyle/>
          <a:p>
            <a:r>
              <a:rPr lang="en-US" sz="3200" b="1" dirty="0">
                <a:solidFill>
                  <a:schemeClr val="accent2">
                    <a:lumMod val="75000"/>
                  </a:schemeClr>
                </a:solidFill>
                <a:latin typeface="Amasis MT Pro" panose="02040504050005020304" pitchFamily="18" charset="0"/>
              </a:rPr>
              <a:t>Canopy management in bearing mango orchard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51563" y="890168"/>
            <a:ext cx="7688873" cy="706755"/>
          </a:xfrm>
          <a:prstGeom prst="rect">
            <a:avLst/>
          </a:prstGeom>
          <a:noFill/>
        </p:spPr>
        <p:txBody>
          <a:bodyPr wrap="square" rtlCol="0">
            <a:spAutoFit/>
          </a:bodyPr>
          <a:lstStyle/>
          <a:p>
            <a:pPr algn="ctr"/>
            <a:r>
              <a:rPr lang="en-US" sz="4000" b="1" u="sng" dirty="0">
                <a:solidFill>
                  <a:srgbClr val="FF0000"/>
                </a:solidFill>
                <a:latin typeface="Times New Roman" panose="02020603050405020304" pitchFamily="18" charset="0"/>
                <a:cs typeface="Times New Roman" panose="02020603050405020304" pitchFamily="18" charset="0"/>
              </a:rPr>
              <a:t>Introduction</a:t>
            </a:r>
          </a:p>
        </p:txBody>
      </p:sp>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195" y="-103"/>
            <a:ext cx="3908181" cy="338554"/>
          </a:xfrm>
          <a:prstGeom prst="rect">
            <a:avLst/>
          </a:prstGeom>
          <a:noFill/>
        </p:spPr>
        <p:txBody>
          <a:bodyPr wrap="square" rtlCol="0">
            <a:spAutoFit/>
          </a:bodyPr>
          <a:lstStyle/>
          <a:p>
            <a:r>
              <a:rPr lang="en-US" sz="1600" dirty="0"/>
              <a:t>Rural Agricultural Work Experience (2022-23)</a:t>
            </a:r>
          </a:p>
        </p:txBody>
      </p:sp>
      <p:sp>
        <p:nvSpPr>
          <p:cNvPr id="3" name="TextBox 2"/>
          <p:cNvSpPr txBox="1"/>
          <p:nvPr/>
        </p:nvSpPr>
        <p:spPr>
          <a:xfrm>
            <a:off x="567835" y="1933233"/>
            <a:ext cx="11056327" cy="4015105"/>
          </a:xfrm>
          <a:prstGeom prst="rect">
            <a:avLst/>
          </a:prstGeom>
          <a:solidFill>
            <a:schemeClr val="accent4">
              <a:lumMod val="20000"/>
              <a:lumOff val="80000"/>
            </a:schemeClr>
          </a:solidFill>
        </p:spPr>
        <p:txBody>
          <a:bodyPr wrap="square" rtlCol="0">
            <a:spAutoFit/>
          </a:bodyPr>
          <a:lstStyle/>
          <a:p>
            <a:pPr marL="342900" indent="-342900" algn="just">
              <a:spcAft>
                <a:spcPts val="600"/>
              </a:spcAf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This </a:t>
            </a:r>
            <a:r>
              <a:rPr lang="en-US" sz="2400" b="1" dirty="0" err="1">
                <a:latin typeface="Times New Roman" panose="02020603050405020304" pitchFamily="18" charset="0"/>
                <a:cs typeface="Times New Roman" panose="02020603050405020304" pitchFamily="18" charset="0"/>
              </a:rPr>
              <a:t>programme</a:t>
            </a:r>
            <a:r>
              <a:rPr lang="en-US" sz="2400" b="1" dirty="0">
                <a:latin typeface="Times New Roman" panose="02020603050405020304" pitchFamily="18" charset="0"/>
                <a:cs typeface="Times New Roman" panose="02020603050405020304" pitchFamily="18" charset="0"/>
              </a:rPr>
              <a:t> covers 2 major sections – Village Attachment and Agro-Industrial Attachment or AIA.</a:t>
            </a:r>
          </a:p>
          <a:p>
            <a:pPr marL="342900" indent="-342900" algn="just">
              <a:spcAft>
                <a:spcPts val="600"/>
              </a:spcAf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RAWE involves students working with the farmers at their farms and homes, which helps students get acquainted with the practical problems related to on-field work.</a:t>
            </a:r>
          </a:p>
          <a:p>
            <a:pPr marL="342900" indent="-342900" algn="just">
              <a:spcAft>
                <a:spcPts val="600"/>
              </a:spcAf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In this </a:t>
            </a:r>
            <a:r>
              <a:rPr lang="en-US" sz="2400" b="1" dirty="0" err="1">
                <a:latin typeface="Times New Roman" panose="02020603050405020304" pitchFamily="18" charset="0"/>
                <a:cs typeface="Times New Roman" panose="02020603050405020304" pitchFamily="18" charset="0"/>
              </a:rPr>
              <a:t>programme</a:t>
            </a:r>
            <a:r>
              <a:rPr lang="en-US" sz="2400" b="1" dirty="0">
                <a:latin typeface="Times New Roman" panose="02020603050405020304" pitchFamily="18" charset="0"/>
                <a:cs typeface="Times New Roman" panose="02020603050405020304" pitchFamily="18" charset="0"/>
              </a:rPr>
              <a:t>, all students are allotted different villages and are assigned to carry out data collection and various other activities under the guidance of Professors. </a:t>
            </a:r>
          </a:p>
          <a:p>
            <a:pPr marL="342900" indent="-342900" algn="just">
              <a:spcAft>
                <a:spcPts val="600"/>
              </a:spcAf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AIA requires students to visit various established industries for an extended period of time, thus helping us acquire a perspective of how a corporation work.</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6" y="344995"/>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Horticultural Intervention</a:t>
            </a:r>
          </a:p>
        </p:txBody>
      </p:sp>
      <p:sp>
        <p:nvSpPr>
          <p:cNvPr id="6" name="TextBox 5"/>
          <p:cNvSpPr txBox="1"/>
          <p:nvPr/>
        </p:nvSpPr>
        <p:spPr>
          <a:xfrm>
            <a:off x="1993655" y="1170799"/>
            <a:ext cx="8205971" cy="3522980"/>
          </a:xfrm>
          <a:prstGeom prst="rect">
            <a:avLst/>
          </a:prstGeom>
          <a:solidFill>
            <a:schemeClr val="accent2">
              <a:lumMod val="20000"/>
              <a:lumOff val="80000"/>
            </a:schemeClr>
          </a:solidFill>
        </p:spPr>
        <p:txBody>
          <a:bodyPr wrap="square">
            <a:spAutoFit/>
          </a:bodyPr>
          <a:lstStyle/>
          <a:p>
            <a:pPr marL="285750" indent="-285750" algn="just" rtl="0">
              <a:spcBef>
                <a:spcPts val="0"/>
              </a:spcBef>
              <a:spcAft>
                <a:spcPts val="30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Name of Host farmer : Manohar </a:t>
            </a:r>
            <a:r>
              <a:rPr lang="en-US" dirty="0" err="1">
                <a:solidFill>
                  <a:srgbClr val="000000"/>
                </a:solidFill>
                <a:latin typeface="Gill Sans MT" panose="020B0502020104020203" pitchFamily="34" charset="0"/>
              </a:rPr>
              <a:t>Vaidh</a:t>
            </a:r>
            <a:endParaRPr lang="en-US" dirty="0">
              <a:latin typeface="Gill Sans MT" panose="020B0502020104020203" pitchFamily="34" charset="0"/>
            </a:endParaRPr>
          </a:p>
          <a:p>
            <a:pPr marL="285750" indent="-285750" algn="just" rtl="0">
              <a:spcBef>
                <a:spcPts val="0"/>
              </a:spcBef>
              <a:spcAft>
                <a:spcPts val="30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Name of  Village &amp; district: Ramla </a:t>
            </a:r>
            <a:r>
              <a:rPr lang="en-US" sz="1800" b="0" i="0" u="none" strike="noStrike" dirty="0" err="1">
                <a:solidFill>
                  <a:srgbClr val="000000"/>
                </a:solidFill>
                <a:effectLst/>
                <a:latin typeface="Gill Sans MT" panose="020B0502020104020203" pitchFamily="34" charset="0"/>
              </a:rPr>
              <a:t>Naukhil</a:t>
            </a:r>
            <a:r>
              <a:rPr lang="en-US" sz="1800" b="0" i="0" u="none" strike="noStrike" dirty="0">
                <a:solidFill>
                  <a:srgbClr val="000000"/>
                </a:solidFill>
                <a:effectLst/>
                <a:latin typeface="Gill Sans MT" panose="020B0502020104020203" pitchFamily="34" charset="0"/>
              </a:rPr>
              <a:t>, </a:t>
            </a:r>
            <a:r>
              <a:rPr lang="en-US" sz="1800" b="0" i="0" u="none" strike="noStrike" dirty="0" err="1">
                <a:solidFill>
                  <a:srgbClr val="000000"/>
                </a:solidFill>
                <a:effectLst/>
                <a:latin typeface="Gill Sans MT" panose="020B0502020104020203" pitchFamily="34" charset="0"/>
              </a:rPr>
              <a:t>Godda</a:t>
            </a:r>
            <a:endParaRPr lang="en-US" dirty="0">
              <a:latin typeface="Gill Sans MT" panose="020B0502020104020203" pitchFamily="34" charset="0"/>
            </a:endParaRPr>
          </a:p>
          <a:p>
            <a:pPr marL="285750" indent="-285750" algn="just" rtl="0">
              <a:spcBef>
                <a:spcPts val="0"/>
              </a:spcBef>
              <a:spcAft>
                <a:spcPts val="30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Major horticultural crops of the village: Fruit- Mango; Vegetables- Potato</a:t>
            </a:r>
            <a:endParaRPr lang="en-US" dirty="0">
              <a:latin typeface="Gill Sans MT" panose="020B0502020104020203" pitchFamily="34" charset="0"/>
            </a:endParaRPr>
          </a:p>
          <a:p>
            <a:pPr marL="285750" indent="-285750" algn="just" rtl="0">
              <a:spcBef>
                <a:spcPts val="0"/>
              </a:spcBef>
              <a:spcAft>
                <a:spcPts val="30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Land type : Upper land </a:t>
            </a:r>
            <a:endParaRPr lang="en-US" dirty="0">
              <a:latin typeface="Gill Sans MT" panose="020B0502020104020203" pitchFamily="34" charset="0"/>
            </a:endParaRPr>
          </a:p>
          <a:p>
            <a:pPr marL="285750" indent="-285750" algn="just" rtl="0">
              <a:spcBef>
                <a:spcPts val="0"/>
              </a:spcBef>
              <a:spcAft>
                <a:spcPts val="30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Total area :  0.73 ha</a:t>
            </a:r>
            <a:endParaRPr lang="en-US" dirty="0">
              <a:latin typeface="Gill Sans MT" panose="020B0502020104020203" pitchFamily="34" charset="0"/>
            </a:endParaRPr>
          </a:p>
          <a:p>
            <a:pPr marL="285750" indent="-285750" algn="just" rtl="0">
              <a:spcBef>
                <a:spcPts val="0"/>
              </a:spcBef>
              <a:spcAft>
                <a:spcPts val="30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Total area under Hort. Crops (in ha.) :  0.23 ha (Mango Orchard), 0.08 ha (Potato)</a:t>
            </a:r>
            <a:endParaRPr lang="en-US" dirty="0">
              <a:latin typeface="Gill Sans MT" panose="020B0502020104020203" pitchFamily="34" charset="0"/>
            </a:endParaRPr>
          </a:p>
          <a:p>
            <a:pPr marL="285750" indent="-285750" algn="just" rtl="0">
              <a:spcBef>
                <a:spcPts val="0"/>
              </a:spcBef>
              <a:spcAft>
                <a:spcPts val="30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Crops information: Mango variety- </a:t>
            </a:r>
            <a:r>
              <a:rPr lang="en-US" sz="1800" b="0" i="0" u="none" strike="noStrike" dirty="0" err="1">
                <a:solidFill>
                  <a:srgbClr val="000000"/>
                </a:solidFill>
                <a:effectLst/>
                <a:latin typeface="Gill Sans MT" panose="020B0502020104020203" pitchFamily="34" charset="0"/>
              </a:rPr>
              <a:t>Malda</a:t>
            </a:r>
            <a:r>
              <a:rPr lang="en-US" sz="1800" b="0" i="0" u="none" strike="noStrike" dirty="0">
                <a:solidFill>
                  <a:srgbClr val="000000"/>
                </a:solidFill>
                <a:effectLst/>
                <a:latin typeface="Gill Sans MT" panose="020B0502020104020203" pitchFamily="34" charset="0"/>
              </a:rPr>
              <a:t>, Potato variety- </a:t>
            </a:r>
            <a:r>
              <a:rPr lang="en-US" sz="1800" b="0" i="0" u="none" strike="noStrike" dirty="0" err="1">
                <a:solidFill>
                  <a:srgbClr val="000000"/>
                </a:solidFill>
                <a:effectLst/>
                <a:latin typeface="Gill Sans MT" panose="020B0502020104020203" pitchFamily="34" charset="0"/>
              </a:rPr>
              <a:t>Kufri</a:t>
            </a:r>
            <a:r>
              <a:rPr lang="en-US" sz="1800" b="0" i="0" u="none" strike="noStrike" dirty="0">
                <a:solidFill>
                  <a:srgbClr val="000000"/>
                </a:solidFill>
                <a:effectLst/>
                <a:latin typeface="Gill Sans MT" panose="020B0502020104020203" pitchFamily="34" charset="0"/>
              </a:rPr>
              <a:t> Jyoti</a:t>
            </a:r>
            <a:endParaRPr lang="en-US" dirty="0">
              <a:latin typeface="Gill Sans MT" panose="020B0502020104020203" pitchFamily="34" charset="0"/>
            </a:endParaRPr>
          </a:p>
          <a:p>
            <a:pPr marL="285750" indent="-285750" algn="just" rtl="0">
              <a:spcBef>
                <a:spcPts val="0"/>
              </a:spcBef>
              <a:spcAft>
                <a:spcPts val="300"/>
              </a:spcAft>
              <a:buFont typeface="Arial" panose="020B0604020202020204" pitchFamily="34" charset="0"/>
              <a:buChar char="•"/>
            </a:pPr>
            <a:r>
              <a:rPr lang="en-US" sz="1800" b="1" i="0" u="none" strike="noStrike" dirty="0">
                <a:solidFill>
                  <a:srgbClr val="000000"/>
                </a:solidFill>
                <a:effectLst/>
                <a:latin typeface="Gill Sans MT" panose="020B0502020104020203" pitchFamily="34" charset="0"/>
              </a:rPr>
              <a:t>Irrigation:</a:t>
            </a:r>
            <a:r>
              <a:rPr lang="en-US" sz="1800" b="0" i="0" u="none" strike="noStrike" dirty="0">
                <a:solidFill>
                  <a:srgbClr val="000000"/>
                </a:solidFill>
                <a:effectLst/>
                <a:latin typeface="Gill Sans MT" panose="020B0502020104020203" pitchFamily="34" charset="0"/>
              </a:rPr>
              <a:t> </a:t>
            </a:r>
            <a:endParaRPr lang="en-US" dirty="0">
              <a:latin typeface="Gill Sans MT" panose="020B0502020104020203" pitchFamily="34" charset="0"/>
            </a:endParaRPr>
          </a:p>
          <a:p>
            <a:pPr marL="742950" lvl="1" indent="-285750" algn="just">
              <a:spcAft>
                <a:spcPts val="300"/>
              </a:spcAft>
              <a:buFont typeface="Wingdings" panose="05000000000000000000" pitchFamily="2" charset="2"/>
              <a:buChar char="Ø"/>
            </a:pPr>
            <a:r>
              <a:rPr lang="en-US" b="0" i="0" u="none" strike="noStrike" dirty="0">
                <a:solidFill>
                  <a:srgbClr val="000000"/>
                </a:solidFill>
                <a:effectLst/>
                <a:latin typeface="Gill Sans MT" panose="020B0502020104020203" pitchFamily="34" charset="0"/>
              </a:rPr>
              <a:t>Sources- Deep well</a:t>
            </a:r>
          </a:p>
          <a:p>
            <a:pPr marL="742950" lvl="1" indent="-285750" algn="just">
              <a:spcAft>
                <a:spcPts val="300"/>
              </a:spcAft>
              <a:buFont typeface="Wingdings" panose="05000000000000000000" pitchFamily="2" charset="2"/>
              <a:buChar char="Ø"/>
            </a:pPr>
            <a:r>
              <a:rPr lang="en-US" sz="1800" b="0" i="0" u="none" strike="noStrike" dirty="0">
                <a:solidFill>
                  <a:srgbClr val="000000"/>
                </a:solidFill>
                <a:effectLst/>
                <a:latin typeface="Gill Sans MT" panose="020B0502020104020203" pitchFamily="34" charset="0"/>
              </a:rPr>
              <a:t>Irrigated area (in ha.) – 0.73 ha </a:t>
            </a:r>
          </a:p>
          <a:p>
            <a:pPr marL="742950" lvl="1" indent="-285750" algn="just">
              <a:spcAft>
                <a:spcPts val="300"/>
              </a:spcAft>
              <a:buFont typeface="Wingdings" panose="05000000000000000000" pitchFamily="2" charset="2"/>
              <a:buChar char="Ø"/>
            </a:pPr>
            <a:r>
              <a:rPr lang="en-US" sz="1800" b="0" i="0" u="none" strike="noStrike" dirty="0">
                <a:solidFill>
                  <a:srgbClr val="000000"/>
                </a:solidFill>
                <a:effectLst/>
                <a:latin typeface="Gill Sans MT" panose="020B0502020104020203" pitchFamily="34" charset="0"/>
              </a:rPr>
              <a:t>Non-irrigated area (in ha.) – Nil</a:t>
            </a:r>
          </a:p>
        </p:txBody>
      </p:sp>
      <p:sp>
        <p:nvSpPr>
          <p:cNvPr id="5" name="TextBox 4"/>
          <p:cNvSpPr txBox="1"/>
          <p:nvPr/>
        </p:nvSpPr>
        <p:spPr>
          <a:xfrm>
            <a:off x="370553" y="5618169"/>
            <a:ext cx="4245410" cy="923330"/>
          </a:xfrm>
          <a:prstGeom prst="rect">
            <a:avLst/>
          </a:prstGeom>
          <a:solidFill>
            <a:schemeClr val="accent4">
              <a:lumMod val="20000"/>
              <a:lumOff val="80000"/>
            </a:schemeClr>
          </a:solidFill>
        </p:spPr>
        <p:txBody>
          <a:bodyPr wrap="square" rtlCol="0">
            <a:spAutoFit/>
          </a:bodyPr>
          <a:lstStyle/>
          <a:p>
            <a:pPr marL="571500" marR="0" lvl="0" algn="l" defTabSz="914400" rtl="0" eaLnBrk="1" fontAlgn="auto" latinLnBrk="0" hangingPunct="1">
              <a:lnSpc>
                <a:spcPct val="100000"/>
              </a:lnSpc>
              <a:spcBef>
                <a:spcPts val="0"/>
              </a:spcBef>
              <a:spcAft>
                <a:spcPts val="0"/>
              </a:spcAft>
              <a:buClrTx/>
              <a:buSzTx/>
              <a:defRPr/>
            </a:pPr>
            <a:r>
              <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Layout and time of planting (month): Mango </a:t>
            </a:r>
            <a:r>
              <a:rPr kumimoji="0" lang="en-US" sz="1800" b="1"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a:t>
            </a:r>
            <a:r>
              <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 July- August; Potato </a:t>
            </a:r>
            <a:r>
              <a:rPr kumimoji="0" lang="en-US" sz="1800" b="1"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a:t>
            </a:r>
            <a:r>
              <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 October</a:t>
            </a:r>
          </a:p>
        </p:txBody>
      </p:sp>
      <p:sp>
        <p:nvSpPr>
          <p:cNvPr id="7" name="TextBox 6"/>
          <p:cNvSpPr txBox="1"/>
          <p:nvPr/>
        </p:nvSpPr>
        <p:spPr>
          <a:xfrm>
            <a:off x="370552" y="5033394"/>
            <a:ext cx="5079959" cy="584775"/>
          </a:xfrm>
          <a:prstGeom prst="rect">
            <a:avLst/>
          </a:prstGeom>
          <a:noFill/>
        </p:spPr>
        <p:txBody>
          <a:bodyPr wrap="square" rtlCol="0">
            <a:spAutoFit/>
          </a:bodyPr>
          <a:lstStyle/>
          <a:p>
            <a:r>
              <a:rPr lang="en-US" sz="3200" b="1" dirty="0">
                <a:solidFill>
                  <a:schemeClr val="accent2">
                    <a:lumMod val="75000"/>
                  </a:schemeClr>
                </a:solidFill>
                <a:latin typeface="Amasis MT Pro" panose="02040504050005020304" pitchFamily="18" charset="0"/>
              </a:rPr>
              <a:t>Field preparation</a:t>
            </a:r>
          </a:p>
        </p:txBody>
      </p:sp>
      <p:sp>
        <p:nvSpPr>
          <p:cNvPr id="9" name="TextBox 8"/>
          <p:cNvSpPr txBox="1"/>
          <p:nvPr/>
        </p:nvSpPr>
        <p:spPr>
          <a:xfrm>
            <a:off x="5241861" y="5821732"/>
            <a:ext cx="6579586" cy="369332"/>
          </a:xfrm>
          <a:prstGeom prst="rect">
            <a:avLst/>
          </a:prstGeom>
          <a:solidFill>
            <a:schemeClr val="accent4">
              <a:lumMod val="20000"/>
              <a:lumOff val="80000"/>
            </a:schemeClr>
          </a:solidFill>
        </p:spPr>
        <p:txBody>
          <a:bodyPr wrap="square" rtlCol="0">
            <a:spAutoFit/>
          </a:bodyPr>
          <a:lstStyle/>
          <a:p>
            <a:pPr marL="571500" marR="0" lvl="0" algn="ctr" defTabSz="914400" rtl="0" eaLnBrk="1" fontAlgn="auto" latinLnBrk="0" hangingPunct="1">
              <a:lnSpc>
                <a:spcPct val="100000"/>
              </a:lnSpc>
              <a:spcBef>
                <a:spcPts val="0"/>
              </a:spcBef>
              <a:spcAft>
                <a:spcPts val="0"/>
              </a:spcAft>
              <a:buClrTx/>
              <a:buSzTx/>
              <a:defRPr/>
            </a:pPr>
            <a:r>
              <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Weeds known to farmer (Local name)  :  </a:t>
            </a:r>
            <a:r>
              <a:rPr kumimoji="0" lang="en-US" sz="1800" b="0" i="0" u="none" strike="noStrike" kern="1200" cap="none" spc="0" normalizeH="0" baseline="0" noProof="0" dirty="0" err="1">
                <a:ln>
                  <a:noFill/>
                </a:ln>
                <a:solidFill>
                  <a:prstClr val="black"/>
                </a:solidFill>
                <a:effectLst/>
                <a:uLnTx/>
                <a:uFillTx/>
                <a:latin typeface="Gill Sans MT" panose="020B0502020104020203" pitchFamily="34" charset="0"/>
                <a:ea typeface="+mn-ea"/>
                <a:cs typeface="+mn-cs"/>
              </a:rPr>
              <a:t>Motha</a:t>
            </a:r>
            <a:endPar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425399"/>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Problems identified on field preparation</a:t>
            </a:r>
          </a:p>
        </p:txBody>
      </p:sp>
      <p:graphicFrame>
        <p:nvGraphicFramePr>
          <p:cNvPr id="4" name="Table 4"/>
          <p:cNvGraphicFramePr>
            <a:graphicFrameLocks noGrp="1"/>
          </p:cNvGraphicFramePr>
          <p:nvPr/>
        </p:nvGraphicFramePr>
        <p:xfrm>
          <a:off x="637540" y="1512963"/>
          <a:ext cx="10916920" cy="4816717"/>
        </p:xfrm>
        <a:graphic>
          <a:graphicData uri="http://schemas.openxmlformats.org/drawingml/2006/table">
            <a:tbl>
              <a:tblPr firstRow="1" bandRow="1">
                <a:tableStyleId>{5C22544A-7EE6-4342-B048-85BDC9FD1C3A}</a:tableStyleId>
              </a:tblPr>
              <a:tblGrid>
                <a:gridCol w="1232084">
                  <a:extLst>
                    <a:ext uri="{9D8B030D-6E8A-4147-A177-3AD203B41FA5}">
                      <a16:colId xmlns:a16="http://schemas.microsoft.com/office/drawing/2014/main" val="20000"/>
                    </a:ext>
                  </a:extLst>
                </a:gridCol>
                <a:gridCol w="3060303">
                  <a:extLst>
                    <a:ext uri="{9D8B030D-6E8A-4147-A177-3AD203B41FA5}">
                      <a16:colId xmlns:a16="http://schemas.microsoft.com/office/drawing/2014/main" val="20001"/>
                    </a:ext>
                  </a:extLst>
                </a:gridCol>
                <a:gridCol w="3736712">
                  <a:extLst>
                    <a:ext uri="{9D8B030D-6E8A-4147-A177-3AD203B41FA5}">
                      <a16:colId xmlns:a16="http://schemas.microsoft.com/office/drawing/2014/main" val="20002"/>
                    </a:ext>
                  </a:extLst>
                </a:gridCol>
                <a:gridCol w="2887821">
                  <a:extLst>
                    <a:ext uri="{9D8B030D-6E8A-4147-A177-3AD203B41FA5}">
                      <a16:colId xmlns:a16="http://schemas.microsoft.com/office/drawing/2014/main" val="20003"/>
                    </a:ext>
                  </a:extLst>
                </a:gridCol>
              </a:tblGrid>
              <a:tr h="1128017">
                <a:tc>
                  <a:txBody>
                    <a:bodyPr/>
                    <a:lstStyle/>
                    <a:p>
                      <a:pPr marL="81915" algn="ctr" rtl="0" fontAlgn="t">
                        <a:spcBef>
                          <a:spcPts val="0"/>
                        </a:spcBef>
                        <a:spcAft>
                          <a:spcPts val="1000"/>
                        </a:spcAft>
                      </a:pPr>
                      <a:r>
                        <a:rPr lang="en-US" sz="2000" b="1" i="0" u="none" strike="noStrike" dirty="0">
                          <a:solidFill>
                            <a:srgbClr val="000000"/>
                          </a:solidFill>
                          <a:effectLst/>
                          <a:latin typeface="Gill Sans MT" panose="020B0502020104020203" pitchFamily="34" charset="0"/>
                        </a:rPr>
                        <a:t>SI. No.</a:t>
                      </a:r>
                      <a:endParaRPr lang="en-US" sz="2000" dirty="0">
                        <a:effectLst/>
                        <a:latin typeface="Gill Sans MT" panose="020B0502020104020203" pitchFamily="34" charset="0"/>
                      </a:endParaRPr>
                    </a:p>
                  </a:txBody>
                  <a:tcPr/>
                </a:tc>
                <a:tc>
                  <a:txBody>
                    <a:bodyPr/>
                    <a:lstStyle/>
                    <a:p>
                      <a:pPr marL="607695" algn="l" rtl="0" fontAlgn="t">
                        <a:spcBef>
                          <a:spcPts val="0"/>
                        </a:spcBef>
                        <a:spcAft>
                          <a:spcPts val="1000"/>
                        </a:spcAft>
                      </a:pPr>
                      <a:r>
                        <a:rPr lang="en-US" sz="2000" b="1" i="0" u="none" strike="noStrike" dirty="0">
                          <a:solidFill>
                            <a:srgbClr val="000000"/>
                          </a:solidFill>
                          <a:effectLst/>
                          <a:latin typeface="Gill Sans MT" panose="020B0502020104020203" pitchFamily="34" charset="0"/>
                        </a:rPr>
                        <a:t>Problem identified</a:t>
                      </a:r>
                      <a:endParaRPr lang="en-US" sz="2000" dirty="0">
                        <a:effectLst/>
                        <a:latin typeface="Gill Sans MT" panose="020B0502020104020203" pitchFamily="34" charset="0"/>
                      </a:endParaRPr>
                    </a:p>
                  </a:txBody>
                  <a:tcPr/>
                </a:tc>
                <a:tc>
                  <a:txBody>
                    <a:bodyPr/>
                    <a:lstStyle/>
                    <a:p>
                      <a:pPr marL="108585" algn="ctr" rtl="0" fontAlgn="t">
                        <a:spcBef>
                          <a:spcPts val="0"/>
                        </a:spcBef>
                        <a:spcAft>
                          <a:spcPts val="1000"/>
                        </a:spcAft>
                      </a:pPr>
                      <a:r>
                        <a:rPr lang="en-US" sz="2000" b="1" i="0" u="none" strike="noStrike" dirty="0">
                          <a:solidFill>
                            <a:srgbClr val="000000"/>
                          </a:solidFill>
                          <a:effectLst/>
                          <a:latin typeface="Gill Sans MT" panose="020B0502020104020203" pitchFamily="34" charset="0"/>
                        </a:rPr>
                        <a:t>Farmers practices in field</a:t>
                      </a:r>
                      <a:endParaRPr lang="en-US" sz="2000" dirty="0">
                        <a:effectLst/>
                        <a:latin typeface="Gill Sans MT" panose="020B0502020104020203" pitchFamily="34" charset="0"/>
                      </a:endParaRPr>
                    </a:p>
                  </a:txBody>
                  <a:tcPr/>
                </a:tc>
                <a:tc>
                  <a:txBody>
                    <a:bodyPr/>
                    <a:lstStyle/>
                    <a:p>
                      <a:pPr marL="132715" marR="127000" algn="ctr" rtl="0" fontAlgn="t">
                        <a:spcBef>
                          <a:spcPts val="0"/>
                        </a:spcBef>
                        <a:spcAft>
                          <a:spcPts val="100"/>
                        </a:spcAft>
                      </a:pPr>
                      <a:r>
                        <a:rPr lang="en-US" sz="2000" b="1" i="0" u="none" strike="noStrike" dirty="0">
                          <a:solidFill>
                            <a:srgbClr val="000000"/>
                          </a:solidFill>
                          <a:effectLst/>
                          <a:latin typeface="Gill Sans MT" panose="020B0502020104020203" pitchFamily="34" charset="0"/>
                        </a:rPr>
                        <a:t>Recommended</a:t>
                      </a:r>
                      <a:endParaRPr lang="en-US" sz="2000" dirty="0">
                        <a:effectLst/>
                        <a:latin typeface="Gill Sans MT" panose="020B0502020104020203" pitchFamily="34" charset="0"/>
                      </a:endParaRPr>
                    </a:p>
                    <a:p>
                      <a:pPr marL="132715" marR="128905" algn="ctr" rtl="0" fontAlgn="t">
                        <a:spcBef>
                          <a:spcPts val="205"/>
                        </a:spcBef>
                        <a:spcAft>
                          <a:spcPts val="100"/>
                        </a:spcAft>
                      </a:pPr>
                      <a:r>
                        <a:rPr lang="en-US" sz="2000" b="1" i="0" u="none" strike="noStrike" dirty="0">
                          <a:solidFill>
                            <a:srgbClr val="000000"/>
                          </a:solidFill>
                          <a:effectLst/>
                          <a:latin typeface="Gill Sans MT" panose="020B0502020104020203" pitchFamily="34" charset="0"/>
                        </a:rPr>
                        <a:t>Suggestion to farmer</a:t>
                      </a:r>
                      <a:endParaRPr lang="en-US" sz="2000" dirty="0">
                        <a:effectLst/>
                        <a:latin typeface="Gill Sans MT" panose="020B0502020104020203" pitchFamily="34" charset="0"/>
                      </a:endParaRPr>
                    </a:p>
                  </a:txBody>
                  <a:tcPr/>
                </a:tc>
                <a:extLst>
                  <a:ext uri="{0D108BD9-81ED-4DB2-BD59-A6C34878D82A}">
                    <a16:rowId xmlns:a16="http://schemas.microsoft.com/office/drawing/2014/main" val="10000"/>
                  </a:ext>
                </a:extLst>
              </a:tr>
              <a:tr h="1086849">
                <a:tc>
                  <a:txBody>
                    <a:bodyPr/>
                    <a:lstStyle/>
                    <a:p>
                      <a:pPr algn="ctr" rtl="0" fontAlgn="base">
                        <a:spcBef>
                          <a:spcPts val="0"/>
                        </a:spcBef>
                        <a:spcAft>
                          <a:spcPts val="0"/>
                        </a:spcAft>
                        <a:buFont typeface="+mj-lt"/>
                        <a:buAutoNum type="arabicPeriod"/>
                      </a:pPr>
                      <a:br>
                        <a:rPr lang="en-US" sz="2000" b="0" i="0" u="none" strike="noStrike" dirty="0">
                          <a:solidFill>
                            <a:srgbClr val="000000"/>
                          </a:solidFill>
                          <a:effectLst/>
                          <a:latin typeface="Gill Sans MT" panose="020B0502020104020203" pitchFamily="34" charset="0"/>
                        </a:rPr>
                      </a:br>
                      <a:endParaRPr lang="en-US" sz="2000" b="0" i="0" u="none" strike="noStrike" dirty="0">
                        <a:solidFill>
                          <a:srgbClr val="000000"/>
                        </a:solidFill>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dirty="0">
                          <a:solidFill>
                            <a:srgbClr val="000000"/>
                          </a:solidFill>
                          <a:effectLst/>
                          <a:latin typeface="Gill Sans MT" panose="020B0502020104020203" pitchFamily="34" charset="0"/>
                        </a:rPr>
                        <a:t>Presence of weeds in field</a:t>
                      </a:r>
                      <a:endParaRPr lang="en-US" sz="2000" dirty="0">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a:solidFill>
                            <a:srgbClr val="000000"/>
                          </a:solidFill>
                          <a:effectLst/>
                          <a:latin typeface="Gill Sans MT" panose="020B0502020104020203" pitchFamily="34" charset="0"/>
                        </a:rPr>
                        <a:t>Remove weeds where required</a:t>
                      </a:r>
                      <a:endParaRPr lang="en-US" sz="2000">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a:solidFill>
                            <a:srgbClr val="000000"/>
                          </a:solidFill>
                          <a:effectLst/>
                          <a:latin typeface="Gill Sans MT" panose="020B0502020104020203" pitchFamily="34" charset="0"/>
                        </a:rPr>
                        <a:t>Use of pre-emergence weedicides to overcome the problem of weeds.</a:t>
                      </a:r>
                      <a:endParaRPr lang="en-US" sz="2000">
                        <a:effectLst/>
                        <a:latin typeface="Gill Sans MT" panose="020B0502020104020203" pitchFamily="34" charset="0"/>
                      </a:endParaRPr>
                    </a:p>
                  </a:txBody>
                  <a:tcPr/>
                </a:tc>
                <a:extLst>
                  <a:ext uri="{0D108BD9-81ED-4DB2-BD59-A6C34878D82A}">
                    <a16:rowId xmlns:a16="http://schemas.microsoft.com/office/drawing/2014/main" val="10001"/>
                  </a:ext>
                </a:extLst>
              </a:tr>
              <a:tr h="1086849">
                <a:tc>
                  <a:txBody>
                    <a:bodyPr/>
                    <a:lstStyle/>
                    <a:p>
                      <a:pPr algn="ctr" rtl="0" fontAlgn="base">
                        <a:spcBef>
                          <a:spcPts val="0"/>
                        </a:spcBef>
                        <a:spcAft>
                          <a:spcPts val="0"/>
                        </a:spcAft>
                        <a:buFont typeface="+mj-lt"/>
                        <a:buAutoNum type="arabicPeriod" startAt="2"/>
                      </a:pPr>
                      <a:br>
                        <a:rPr lang="en-US" sz="2000" b="0" i="0" u="none" strike="noStrike" dirty="0">
                          <a:solidFill>
                            <a:srgbClr val="000000"/>
                          </a:solidFill>
                          <a:effectLst/>
                          <a:latin typeface="Gill Sans MT" panose="020B0502020104020203" pitchFamily="34" charset="0"/>
                        </a:rPr>
                      </a:br>
                      <a:endParaRPr lang="en-US" sz="2000" b="0" i="0" u="none" strike="noStrike" dirty="0">
                        <a:solidFill>
                          <a:srgbClr val="000000"/>
                        </a:solidFill>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a:solidFill>
                            <a:srgbClr val="000000"/>
                          </a:solidFill>
                          <a:effectLst/>
                          <a:latin typeface="Gill Sans MT" panose="020B0502020104020203" pitchFamily="34" charset="0"/>
                        </a:rPr>
                        <a:t>Mango cultivar- Malda </a:t>
                      </a:r>
                      <a:endParaRPr lang="en-US" sz="2000">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a:solidFill>
                            <a:srgbClr val="000000"/>
                          </a:solidFill>
                          <a:effectLst/>
                          <a:latin typeface="Gill Sans MT" panose="020B0502020104020203" pitchFamily="34" charset="0"/>
                        </a:rPr>
                        <a:t>Use same old variety of mango, alternate bearing variety</a:t>
                      </a:r>
                      <a:endParaRPr lang="en-US" sz="2000">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a:solidFill>
                            <a:srgbClr val="000000"/>
                          </a:solidFill>
                          <a:effectLst/>
                          <a:latin typeface="Gill Sans MT" panose="020B0502020104020203" pitchFamily="34" charset="0"/>
                        </a:rPr>
                        <a:t>Use of regular bearing mango variety such as Neelam.</a:t>
                      </a:r>
                      <a:endParaRPr lang="en-US" sz="2000">
                        <a:effectLst/>
                        <a:latin typeface="Gill Sans MT" panose="020B0502020104020203" pitchFamily="34" charset="0"/>
                      </a:endParaRPr>
                    </a:p>
                  </a:txBody>
                  <a:tcPr/>
                </a:tc>
                <a:extLst>
                  <a:ext uri="{0D108BD9-81ED-4DB2-BD59-A6C34878D82A}">
                    <a16:rowId xmlns:a16="http://schemas.microsoft.com/office/drawing/2014/main" val="10002"/>
                  </a:ext>
                </a:extLst>
              </a:tr>
              <a:tr h="757501">
                <a:tc>
                  <a:txBody>
                    <a:bodyPr/>
                    <a:lstStyle/>
                    <a:p>
                      <a:pPr algn="ctr" rtl="0" fontAlgn="base">
                        <a:spcBef>
                          <a:spcPts val="0"/>
                        </a:spcBef>
                        <a:spcAft>
                          <a:spcPts val="0"/>
                        </a:spcAft>
                        <a:buFont typeface="+mj-lt"/>
                        <a:buAutoNum type="arabicPeriod" startAt="3"/>
                      </a:pPr>
                      <a:br>
                        <a:rPr lang="en-US" sz="2000" b="0" i="0" u="none" strike="noStrike" dirty="0">
                          <a:solidFill>
                            <a:srgbClr val="000000"/>
                          </a:solidFill>
                          <a:effectLst/>
                          <a:latin typeface="Gill Sans MT" panose="020B0502020104020203" pitchFamily="34" charset="0"/>
                        </a:rPr>
                      </a:br>
                      <a:endParaRPr lang="en-US" sz="2000" b="0" i="0" u="none" strike="noStrike" dirty="0">
                        <a:solidFill>
                          <a:srgbClr val="000000"/>
                        </a:solidFill>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a:solidFill>
                            <a:srgbClr val="000000"/>
                          </a:solidFill>
                          <a:effectLst/>
                          <a:latin typeface="Gill Sans MT" panose="020B0502020104020203" pitchFamily="34" charset="0"/>
                        </a:rPr>
                        <a:t>Spacing in mango plantation</a:t>
                      </a:r>
                      <a:endParaRPr lang="en-US" sz="2000">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dirty="0">
                          <a:solidFill>
                            <a:srgbClr val="000000"/>
                          </a:solidFill>
                          <a:effectLst/>
                          <a:latin typeface="Gill Sans MT" panose="020B0502020104020203" pitchFamily="34" charset="0"/>
                        </a:rPr>
                        <a:t>Traditional practice- use of 10 x10 spacing</a:t>
                      </a:r>
                      <a:endParaRPr lang="en-US" sz="2000" dirty="0">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dirty="0">
                          <a:solidFill>
                            <a:srgbClr val="000000"/>
                          </a:solidFill>
                          <a:effectLst/>
                          <a:latin typeface="Gill Sans MT" panose="020B0502020104020203" pitchFamily="34" charset="0"/>
                        </a:rPr>
                        <a:t>Modern spacing of 5 x 5 cm in mango plantation</a:t>
                      </a:r>
                      <a:endParaRPr lang="en-US" sz="2000" dirty="0">
                        <a:effectLst/>
                        <a:latin typeface="Gill Sans MT" panose="020B0502020104020203" pitchFamily="34" charset="0"/>
                      </a:endParaRPr>
                    </a:p>
                  </a:txBody>
                  <a:tcPr/>
                </a:tc>
                <a:extLst>
                  <a:ext uri="{0D108BD9-81ED-4DB2-BD59-A6C34878D82A}">
                    <a16:rowId xmlns:a16="http://schemas.microsoft.com/office/drawing/2014/main" val="10003"/>
                  </a:ext>
                </a:extLst>
              </a:tr>
              <a:tr h="757501">
                <a:tc>
                  <a:txBody>
                    <a:bodyPr/>
                    <a:lstStyle/>
                    <a:p>
                      <a:pPr algn="ctr" rtl="0" fontAlgn="base">
                        <a:spcBef>
                          <a:spcPts val="0"/>
                        </a:spcBef>
                        <a:spcAft>
                          <a:spcPts val="0"/>
                        </a:spcAft>
                        <a:buFont typeface="+mj-lt"/>
                        <a:buNone/>
                      </a:pPr>
                      <a:r>
                        <a:rPr lang="en-US" sz="2000" b="0" i="0" u="none" strike="noStrike" dirty="0">
                          <a:solidFill>
                            <a:srgbClr val="000000"/>
                          </a:solidFill>
                          <a:effectLst/>
                          <a:latin typeface="Gill Sans MT" panose="020B0502020104020203" pitchFamily="34" charset="0"/>
                        </a:rPr>
                        <a:t>4. </a:t>
                      </a:r>
                      <a:br>
                        <a:rPr lang="en-US" sz="2000" b="0" i="0" u="none" strike="noStrike" dirty="0">
                          <a:solidFill>
                            <a:srgbClr val="000000"/>
                          </a:solidFill>
                          <a:effectLst/>
                          <a:latin typeface="Gill Sans MT" panose="020B0502020104020203" pitchFamily="34" charset="0"/>
                        </a:rPr>
                      </a:br>
                      <a:endParaRPr lang="en-US" sz="2000" b="0" i="0" u="none" strike="noStrike" dirty="0">
                        <a:solidFill>
                          <a:srgbClr val="000000"/>
                        </a:solidFill>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dirty="0">
                          <a:solidFill>
                            <a:srgbClr val="000000"/>
                          </a:solidFill>
                          <a:effectLst/>
                          <a:latin typeface="Gill Sans MT" panose="020B0502020104020203" pitchFamily="34" charset="0"/>
                        </a:rPr>
                        <a:t>Monocropping </a:t>
                      </a:r>
                      <a:endParaRPr lang="en-US" sz="2000" dirty="0">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a:solidFill>
                            <a:srgbClr val="000000"/>
                          </a:solidFill>
                          <a:effectLst/>
                          <a:latin typeface="Gill Sans MT" panose="020B0502020104020203" pitchFamily="34" charset="0"/>
                        </a:rPr>
                        <a:t>Use of single variety of crop and single crop in a year</a:t>
                      </a:r>
                      <a:endParaRPr lang="en-US" sz="2000">
                        <a:effectLst/>
                        <a:latin typeface="Gill Sans MT" panose="020B0502020104020203" pitchFamily="34" charset="0"/>
                      </a:endParaRPr>
                    </a:p>
                  </a:txBody>
                  <a:tcPr/>
                </a:tc>
                <a:tc>
                  <a:txBody>
                    <a:bodyPr/>
                    <a:lstStyle/>
                    <a:p>
                      <a:pPr algn="ctr" rtl="0" fontAlgn="t">
                        <a:spcBef>
                          <a:spcPts val="0"/>
                        </a:spcBef>
                        <a:spcAft>
                          <a:spcPts val="1000"/>
                        </a:spcAft>
                      </a:pPr>
                      <a:r>
                        <a:rPr lang="en-US" sz="2000" b="0" i="0" u="none" strike="noStrike" dirty="0">
                          <a:solidFill>
                            <a:srgbClr val="000000"/>
                          </a:solidFill>
                          <a:effectLst/>
                          <a:latin typeface="Gill Sans MT" panose="020B0502020104020203" pitchFamily="34" charset="0"/>
                        </a:rPr>
                        <a:t>Use of crop rotation and change of cultivar</a:t>
                      </a:r>
                      <a:endParaRPr lang="en-US" sz="2000" dirty="0">
                        <a:effectLst/>
                        <a:latin typeface="Gill Sans MT" panose="020B0502020104020203" pitchFamily="34" charset="0"/>
                      </a:endParaRPr>
                    </a:p>
                  </a:txBody>
                  <a:tcPr/>
                </a:tc>
                <a:extLst>
                  <a:ext uri="{0D108BD9-81ED-4DB2-BD59-A6C34878D82A}">
                    <a16:rowId xmlns:a16="http://schemas.microsoft.com/office/drawing/2014/main" val="10004"/>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18525" y="120119"/>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Vegetables</a:t>
            </a:r>
          </a:p>
        </p:txBody>
      </p:sp>
      <p:graphicFrame>
        <p:nvGraphicFramePr>
          <p:cNvPr id="4" name="Table 4"/>
          <p:cNvGraphicFramePr>
            <a:graphicFrameLocks noGrp="1"/>
          </p:cNvGraphicFramePr>
          <p:nvPr/>
        </p:nvGraphicFramePr>
        <p:xfrm>
          <a:off x="416560" y="2273300"/>
          <a:ext cx="11298555" cy="1428115"/>
        </p:xfrm>
        <a:graphic>
          <a:graphicData uri="http://schemas.openxmlformats.org/drawingml/2006/table">
            <a:tbl>
              <a:tblPr firstRow="1" bandRow="1">
                <a:tableStyleId>{5C22544A-7EE6-4342-B048-85BDC9FD1C3A}</a:tableStyleId>
              </a:tblPr>
              <a:tblGrid>
                <a:gridCol w="1001395">
                  <a:extLst>
                    <a:ext uri="{9D8B030D-6E8A-4147-A177-3AD203B41FA5}">
                      <a16:colId xmlns:a16="http://schemas.microsoft.com/office/drawing/2014/main" val="20000"/>
                    </a:ext>
                  </a:extLst>
                </a:gridCol>
                <a:gridCol w="2764790">
                  <a:extLst>
                    <a:ext uri="{9D8B030D-6E8A-4147-A177-3AD203B41FA5}">
                      <a16:colId xmlns:a16="http://schemas.microsoft.com/office/drawing/2014/main" val="20001"/>
                    </a:ext>
                  </a:extLst>
                </a:gridCol>
                <a:gridCol w="1621790">
                  <a:extLst>
                    <a:ext uri="{9D8B030D-6E8A-4147-A177-3AD203B41FA5}">
                      <a16:colId xmlns:a16="http://schemas.microsoft.com/office/drawing/2014/main" val="20002"/>
                    </a:ext>
                  </a:extLst>
                </a:gridCol>
                <a:gridCol w="2144395">
                  <a:extLst>
                    <a:ext uri="{9D8B030D-6E8A-4147-A177-3AD203B41FA5}">
                      <a16:colId xmlns:a16="http://schemas.microsoft.com/office/drawing/2014/main" val="20003"/>
                    </a:ext>
                  </a:extLst>
                </a:gridCol>
                <a:gridCol w="1883410">
                  <a:extLst>
                    <a:ext uri="{9D8B030D-6E8A-4147-A177-3AD203B41FA5}">
                      <a16:colId xmlns:a16="http://schemas.microsoft.com/office/drawing/2014/main" val="20004"/>
                    </a:ext>
                  </a:extLst>
                </a:gridCol>
                <a:gridCol w="1882775">
                  <a:extLst>
                    <a:ext uri="{9D8B030D-6E8A-4147-A177-3AD203B41FA5}">
                      <a16:colId xmlns:a16="http://schemas.microsoft.com/office/drawing/2014/main" val="20005"/>
                    </a:ext>
                  </a:extLst>
                </a:gridCol>
              </a:tblGrid>
              <a:tr h="719455">
                <a:tc>
                  <a:txBody>
                    <a:bodyPr/>
                    <a:lstStyle/>
                    <a:p>
                      <a:pPr marL="69850" rtl="0" fontAlgn="t">
                        <a:spcBef>
                          <a:spcPts val="5"/>
                        </a:spcBef>
                        <a:spcAft>
                          <a:spcPts val="0"/>
                        </a:spcAft>
                      </a:pPr>
                      <a:r>
                        <a:rPr lang="en-US" sz="1600" b="1" i="0" u="none" strike="noStrike" dirty="0">
                          <a:solidFill>
                            <a:srgbClr val="000000"/>
                          </a:solidFill>
                          <a:effectLst/>
                          <a:latin typeface="Gill Sans MT" panose="020B0502020104020203" pitchFamily="34" charset="0"/>
                        </a:rPr>
                        <a:t>Sl.</a:t>
                      </a:r>
                      <a:endParaRPr lang="en-US" sz="1600" dirty="0">
                        <a:effectLst/>
                        <a:latin typeface="Gill Sans MT" panose="020B0502020104020203" pitchFamily="34" charset="0"/>
                      </a:endParaRPr>
                    </a:p>
                  </a:txBody>
                  <a:tcPr/>
                </a:tc>
                <a:tc>
                  <a:txBody>
                    <a:bodyPr/>
                    <a:lstStyle/>
                    <a:p>
                      <a:pPr marL="69850" marR="193040" rtl="0" fontAlgn="t">
                        <a:spcBef>
                          <a:spcPts val="5"/>
                        </a:spcBef>
                        <a:spcAft>
                          <a:spcPts val="0"/>
                        </a:spcAft>
                      </a:pPr>
                      <a:r>
                        <a:rPr lang="en-US" sz="1600" b="1" i="0" u="none" strike="noStrike" dirty="0">
                          <a:solidFill>
                            <a:srgbClr val="000000"/>
                          </a:solidFill>
                          <a:effectLst/>
                          <a:latin typeface="Gill Sans MT" panose="020B0502020104020203" pitchFamily="34" charset="0"/>
                        </a:rPr>
                        <a:t>Name of Vegetables</a:t>
                      </a:r>
                      <a:endParaRPr lang="en-US" sz="1600" dirty="0">
                        <a:effectLst/>
                        <a:latin typeface="Gill Sans MT" panose="020B0502020104020203" pitchFamily="34" charset="0"/>
                      </a:endParaRPr>
                    </a:p>
                  </a:txBody>
                  <a:tcPr/>
                </a:tc>
                <a:tc>
                  <a:txBody>
                    <a:bodyPr/>
                    <a:lstStyle/>
                    <a:p>
                      <a:pPr marL="66040" rtl="0" fontAlgn="t">
                        <a:spcBef>
                          <a:spcPts val="5"/>
                        </a:spcBef>
                        <a:spcAft>
                          <a:spcPts val="0"/>
                        </a:spcAft>
                      </a:pPr>
                      <a:r>
                        <a:rPr lang="en-US" sz="1600" b="1" i="0" u="none" strike="noStrike" dirty="0">
                          <a:solidFill>
                            <a:srgbClr val="000000"/>
                          </a:solidFill>
                          <a:effectLst/>
                          <a:latin typeface="Gill Sans MT" panose="020B0502020104020203" pitchFamily="34" charset="0"/>
                        </a:rPr>
                        <a:t>Varieties</a:t>
                      </a:r>
                      <a:endParaRPr lang="en-US" sz="1600" dirty="0">
                        <a:effectLst/>
                        <a:latin typeface="Gill Sans MT" panose="020B0502020104020203" pitchFamily="34" charset="0"/>
                      </a:endParaRPr>
                    </a:p>
                  </a:txBody>
                  <a:tcPr/>
                </a:tc>
                <a:tc>
                  <a:txBody>
                    <a:bodyPr/>
                    <a:lstStyle/>
                    <a:p>
                      <a:pPr marL="66040" marR="140970" rtl="0" fontAlgn="t">
                        <a:spcBef>
                          <a:spcPts val="5"/>
                        </a:spcBef>
                        <a:spcAft>
                          <a:spcPts val="0"/>
                        </a:spcAft>
                      </a:pPr>
                      <a:r>
                        <a:rPr lang="en-US" sz="1600" b="1" i="0" u="none" strike="noStrike">
                          <a:solidFill>
                            <a:srgbClr val="000000"/>
                          </a:solidFill>
                          <a:effectLst/>
                          <a:latin typeface="Gill Sans MT" panose="020B0502020104020203" pitchFamily="34" charset="0"/>
                        </a:rPr>
                        <a:t>Area under cultivation</a:t>
                      </a:r>
                      <a:endParaRPr lang="en-US" sz="1600">
                        <a:effectLst/>
                        <a:latin typeface="Gill Sans MT" panose="020B0502020104020203" pitchFamily="34" charset="0"/>
                      </a:endParaRPr>
                    </a:p>
                  </a:txBody>
                  <a:tcPr/>
                </a:tc>
                <a:tc>
                  <a:txBody>
                    <a:bodyPr/>
                    <a:lstStyle/>
                    <a:p>
                      <a:pPr marL="66040" marR="173990" rtl="0" fontAlgn="t">
                        <a:spcBef>
                          <a:spcPts val="5"/>
                        </a:spcBef>
                        <a:spcAft>
                          <a:spcPts val="0"/>
                        </a:spcAft>
                      </a:pPr>
                      <a:r>
                        <a:rPr lang="en-US" sz="1600" b="1" i="0" u="none" strike="noStrike">
                          <a:solidFill>
                            <a:srgbClr val="000000"/>
                          </a:solidFill>
                          <a:effectLst/>
                          <a:latin typeface="Gill Sans MT" panose="020B0502020104020203" pitchFamily="34" charset="0"/>
                        </a:rPr>
                        <a:t>Fertilizer dose</a:t>
                      </a:r>
                      <a:endParaRPr lang="en-US" sz="1600">
                        <a:effectLst/>
                        <a:latin typeface="Gill Sans MT" panose="020B0502020104020203" pitchFamily="34" charset="0"/>
                      </a:endParaRPr>
                    </a:p>
                  </a:txBody>
                  <a:tcPr/>
                </a:tc>
                <a:tc>
                  <a:txBody>
                    <a:bodyPr/>
                    <a:lstStyle/>
                    <a:p>
                      <a:pPr marL="69215" rtl="0" fontAlgn="t">
                        <a:spcBef>
                          <a:spcPts val="5"/>
                        </a:spcBef>
                        <a:spcAft>
                          <a:spcPts val="0"/>
                        </a:spcAft>
                      </a:pPr>
                      <a:r>
                        <a:rPr lang="en-US" sz="1600" b="1" i="0" u="none" strike="noStrike">
                          <a:solidFill>
                            <a:srgbClr val="000000"/>
                          </a:solidFill>
                          <a:effectLst/>
                          <a:latin typeface="Gill Sans MT" panose="020B0502020104020203" pitchFamily="34" charset="0"/>
                        </a:rPr>
                        <a:t>Yield</a:t>
                      </a:r>
                      <a:endParaRPr lang="en-US" sz="1600">
                        <a:effectLst/>
                        <a:latin typeface="Gill Sans MT" panose="020B0502020104020203" pitchFamily="34" charset="0"/>
                      </a:endParaRPr>
                    </a:p>
                  </a:txBody>
                  <a:tcPr/>
                </a:tc>
                <a:extLst>
                  <a:ext uri="{0D108BD9-81ED-4DB2-BD59-A6C34878D82A}">
                    <a16:rowId xmlns:a16="http://schemas.microsoft.com/office/drawing/2014/main" val="10000"/>
                  </a:ext>
                </a:extLst>
              </a:tr>
              <a:tr h="708660">
                <a:tc>
                  <a:txBody>
                    <a:bodyPr/>
                    <a:lstStyle/>
                    <a:p>
                      <a:pPr rtl="0" fontAlgn="base">
                        <a:spcBef>
                          <a:spcPts val="0"/>
                        </a:spcBef>
                        <a:spcAft>
                          <a:spcPts val="0"/>
                        </a:spcAft>
                        <a:buFont typeface="+mj-lt"/>
                        <a:buAutoNum type="arabicPeriod"/>
                      </a:pPr>
                      <a:br>
                        <a:rPr lang="en-US" sz="1600" b="0" i="0" u="none" strike="noStrike">
                          <a:solidFill>
                            <a:srgbClr val="000000"/>
                          </a:solidFill>
                          <a:effectLst/>
                          <a:latin typeface="Gill Sans MT" panose="020B0502020104020203" pitchFamily="34" charset="0"/>
                        </a:rPr>
                      </a:br>
                      <a:endParaRPr lang="en-US" sz="1600" b="0" i="0" u="none" strike="noStrike">
                        <a:solidFill>
                          <a:srgbClr val="000000"/>
                        </a:solidFill>
                        <a:effectLst/>
                        <a:latin typeface="Gill Sans MT" panose="020B0502020104020203" pitchFamily="34" charset="0"/>
                      </a:endParaRPr>
                    </a:p>
                  </a:txBody>
                  <a:tcPr/>
                </a:tc>
                <a:tc>
                  <a:txBody>
                    <a:bodyPr/>
                    <a:lstStyle/>
                    <a:p>
                      <a:pPr rtl="0" fontAlgn="t">
                        <a:spcBef>
                          <a:spcPts val="5"/>
                        </a:spcBef>
                        <a:spcAft>
                          <a:spcPts val="0"/>
                        </a:spcAft>
                      </a:pPr>
                      <a:r>
                        <a:rPr lang="en-US" sz="1600" b="0" i="0" u="none" strike="noStrike" dirty="0">
                          <a:solidFill>
                            <a:srgbClr val="000000"/>
                          </a:solidFill>
                          <a:effectLst/>
                          <a:latin typeface="Gill Sans MT" panose="020B0502020104020203" pitchFamily="34" charset="0"/>
                        </a:rPr>
                        <a:t>Potato</a:t>
                      </a:r>
                      <a:endParaRPr lang="en-US" sz="1600" dirty="0">
                        <a:effectLst/>
                        <a:latin typeface="Gill Sans MT" panose="020B0502020104020203" pitchFamily="34" charset="0"/>
                      </a:endParaRPr>
                    </a:p>
                  </a:txBody>
                  <a:tcPr/>
                </a:tc>
                <a:tc>
                  <a:txBody>
                    <a:bodyPr/>
                    <a:lstStyle/>
                    <a:p>
                      <a:pPr marL="66040" rtl="0" fontAlgn="t">
                        <a:spcBef>
                          <a:spcPts val="5"/>
                        </a:spcBef>
                        <a:spcAft>
                          <a:spcPts val="0"/>
                        </a:spcAft>
                      </a:pPr>
                      <a:r>
                        <a:rPr lang="en-US" sz="1600" b="0" i="0" u="none" strike="noStrike" dirty="0" err="1">
                          <a:solidFill>
                            <a:srgbClr val="000000"/>
                          </a:solidFill>
                          <a:effectLst/>
                          <a:latin typeface="Gill Sans MT" panose="020B0502020104020203" pitchFamily="34" charset="0"/>
                        </a:rPr>
                        <a:t>Kufri</a:t>
                      </a:r>
                      <a:r>
                        <a:rPr lang="en-US" sz="1600" b="0" i="0" u="none" strike="noStrike" dirty="0">
                          <a:solidFill>
                            <a:srgbClr val="000000"/>
                          </a:solidFill>
                          <a:effectLst/>
                          <a:latin typeface="Gill Sans MT" panose="020B0502020104020203" pitchFamily="34" charset="0"/>
                        </a:rPr>
                        <a:t> Jyoti</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0.08 ha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DAP- 2.5 kg</a:t>
                      </a:r>
                      <a:endParaRPr lang="en-US" sz="1600">
                        <a:effectLst/>
                        <a:latin typeface="Gill Sans MT" panose="020B0502020104020203" pitchFamily="34" charset="0"/>
                      </a:endParaRPr>
                    </a:p>
                    <a:p>
                      <a:pPr rtl="0" fontAlgn="t">
                        <a:spcBef>
                          <a:spcPts val="0"/>
                        </a:spcBef>
                        <a:spcAft>
                          <a:spcPts val="0"/>
                        </a:spcAft>
                      </a:pPr>
                      <a:r>
                        <a:rPr lang="en-US" sz="1600" b="0" i="0" u="none" strike="noStrike">
                          <a:solidFill>
                            <a:srgbClr val="000000"/>
                          </a:solidFill>
                          <a:effectLst/>
                          <a:latin typeface="Gill Sans MT" panose="020B0502020104020203" pitchFamily="34" charset="0"/>
                        </a:rPr>
                        <a:t>Urea- 5 kg</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600-800 kg </a:t>
                      </a:r>
                      <a:endParaRPr lang="en-US" sz="1600">
                        <a:effectLst/>
                        <a:latin typeface="Gill Sans MT" panose="020B0502020104020203" pitchFamily="34" charset="0"/>
                      </a:endParaRPr>
                    </a:p>
                  </a:txBody>
                  <a:tcPr/>
                </a:tc>
                <a:extLst>
                  <a:ext uri="{0D108BD9-81ED-4DB2-BD59-A6C34878D82A}">
                    <a16:rowId xmlns:a16="http://schemas.microsoft.com/office/drawing/2014/main" val="10001"/>
                  </a:ext>
                </a:extLst>
              </a:tr>
            </a:tbl>
          </a:graphicData>
        </a:graphic>
      </p:graphicFrame>
      <p:sp>
        <p:nvSpPr>
          <p:cNvPr id="5" name="TextBox 4"/>
          <p:cNvSpPr txBox="1"/>
          <p:nvPr/>
        </p:nvSpPr>
        <p:spPr>
          <a:xfrm>
            <a:off x="416559" y="3572673"/>
            <a:ext cx="2038540" cy="584775"/>
          </a:xfrm>
          <a:prstGeom prst="rect">
            <a:avLst/>
          </a:prstGeom>
          <a:noFill/>
        </p:spPr>
        <p:txBody>
          <a:bodyPr wrap="square" rtlCol="0">
            <a:spAutoFit/>
          </a:bodyPr>
          <a:lstStyle/>
          <a:p>
            <a:r>
              <a:rPr lang="en-US" sz="3200" b="1" dirty="0">
                <a:solidFill>
                  <a:schemeClr val="accent2">
                    <a:lumMod val="75000"/>
                  </a:schemeClr>
                </a:solidFill>
                <a:latin typeface="Amasis MT Pro" panose="02040504050005020304" pitchFamily="18" charset="0"/>
              </a:rPr>
              <a:t>Problems</a:t>
            </a:r>
          </a:p>
        </p:txBody>
      </p:sp>
      <p:graphicFrame>
        <p:nvGraphicFramePr>
          <p:cNvPr id="7" name="Table 7"/>
          <p:cNvGraphicFramePr>
            <a:graphicFrameLocks noGrp="1"/>
          </p:cNvGraphicFramePr>
          <p:nvPr/>
        </p:nvGraphicFramePr>
        <p:xfrm>
          <a:off x="416560" y="4157448"/>
          <a:ext cx="11371973" cy="2468880"/>
        </p:xfrm>
        <a:graphic>
          <a:graphicData uri="http://schemas.openxmlformats.org/drawingml/2006/table">
            <a:tbl>
              <a:tblPr firstRow="1" bandRow="1">
                <a:tableStyleId>{5C22544A-7EE6-4342-B048-85BDC9FD1C3A}</a:tableStyleId>
              </a:tblPr>
              <a:tblGrid>
                <a:gridCol w="869609">
                  <a:extLst>
                    <a:ext uri="{9D8B030D-6E8A-4147-A177-3AD203B41FA5}">
                      <a16:colId xmlns:a16="http://schemas.microsoft.com/office/drawing/2014/main" val="20000"/>
                    </a:ext>
                  </a:extLst>
                </a:gridCol>
                <a:gridCol w="2921048">
                  <a:extLst>
                    <a:ext uri="{9D8B030D-6E8A-4147-A177-3AD203B41FA5}">
                      <a16:colId xmlns:a16="http://schemas.microsoft.com/office/drawing/2014/main" val="20001"/>
                    </a:ext>
                  </a:extLst>
                </a:gridCol>
                <a:gridCol w="1895329">
                  <a:extLst>
                    <a:ext uri="{9D8B030D-6E8A-4147-A177-3AD203B41FA5}">
                      <a16:colId xmlns:a16="http://schemas.microsoft.com/office/drawing/2014/main" val="20002"/>
                    </a:ext>
                  </a:extLst>
                </a:gridCol>
                <a:gridCol w="1895329">
                  <a:extLst>
                    <a:ext uri="{9D8B030D-6E8A-4147-A177-3AD203B41FA5}">
                      <a16:colId xmlns:a16="http://schemas.microsoft.com/office/drawing/2014/main" val="20003"/>
                    </a:ext>
                  </a:extLst>
                </a:gridCol>
                <a:gridCol w="1895329">
                  <a:extLst>
                    <a:ext uri="{9D8B030D-6E8A-4147-A177-3AD203B41FA5}">
                      <a16:colId xmlns:a16="http://schemas.microsoft.com/office/drawing/2014/main" val="20004"/>
                    </a:ext>
                  </a:extLst>
                </a:gridCol>
                <a:gridCol w="1895329">
                  <a:extLst>
                    <a:ext uri="{9D8B030D-6E8A-4147-A177-3AD203B41FA5}">
                      <a16:colId xmlns:a16="http://schemas.microsoft.com/office/drawing/2014/main" val="20005"/>
                    </a:ext>
                  </a:extLst>
                </a:gridCol>
              </a:tblGrid>
              <a:tr h="370840">
                <a:tc>
                  <a:txBody>
                    <a:bodyPr/>
                    <a:lstStyle/>
                    <a:p>
                      <a:pPr marL="69850" rtl="0" fontAlgn="t">
                        <a:spcBef>
                          <a:spcPts val="5"/>
                        </a:spcBef>
                        <a:spcAft>
                          <a:spcPts val="0"/>
                        </a:spcAft>
                      </a:pPr>
                      <a:r>
                        <a:rPr lang="en-US" sz="1600" b="0" i="0" u="none" strike="noStrike" dirty="0">
                          <a:solidFill>
                            <a:srgbClr val="000000"/>
                          </a:solidFill>
                          <a:effectLst/>
                          <a:latin typeface="Gill Sans MT" panose="020B0502020104020203" pitchFamily="34" charset="0"/>
                        </a:rPr>
                        <a:t>Sl.</a:t>
                      </a:r>
                      <a:endParaRPr lang="en-US" sz="1600" dirty="0">
                        <a:effectLst/>
                        <a:latin typeface="Gill Sans MT" panose="020B0502020104020203" pitchFamily="34" charset="0"/>
                      </a:endParaRPr>
                    </a:p>
                  </a:txBody>
                  <a:tcPr/>
                </a:tc>
                <a:tc>
                  <a:txBody>
                    <a:bodyPr/>
                    <a:lstStyle/>
                    <a:p>
                      <a:pPr marL="66675" rtl="0" fontAlgn="t">
                        <a:spcBef>
                          <a:spcPts val="5"/>
                        </a:spcBef>
                        <a:spcAft>
                          <a:spcPts val="0"/>
                        </a:spcAft>
                      </a:pPr>
                      <a:r>
                        <a:rPr lang="en-US" sz="1600" b="0" i="0" u="none" strike="noStrike" dirty="0">
                          <a:solidFill>
                            <a:srgbClr val="000000"/>
                          </a:solidFill>
                          <a:effectLst/>
                          <a:latin typeface="Gill Sans MT" panose="020B0502020104020203" pitchFamily="34" charset="0"/>
                        </a:rPr>
                        <a:t>Crops</a:t>
                      </a:r>
                      <a:endParaRPr lang="en-US" sz="1600" dirty="0">
                        <a:effectLst/>
                        <a:latin typeface="Gill Sans MT" panose="020B0502020104020203" pitchFamily="34" charset="0"/>
                      </a:endParaRPr>
                    </a:p>
                  </a:txBody>
                  <a:tcPr/>
                </a:tc>
                <a:tc>
                  <a:txBody>
                    <a:bodyPr/>
                    <a:lstStyle/>
                    <a:p>
                      <a:pPr marL="66675" marR="327025" rtl="0" fontAlgn="t">
                        <a:spcBef>
                          <a:spcPts val="5"/>
                        </a:spcBef>
                        <a:spcAft>
                          <a:spcPts val="0"/>
                        </a:spcAft>
                      </a:pPr>
                      <a:r>
                        <a:rPr lang="en-US" sz="1600" b="0" i="0" u="none" strike="noStrike">
                          <a:solidFill>
                            <a:srgbClr val="000000"/>
                          </a:solidFill>
                          <a:effectLst/>
                          <a:latin typeface="Gill Sans MT" panose="020B0502020104020203" pitchFamily="34" charset="0"/>
                        </a:rPr>
                        <a:t>Problem identification</a:t>
                      </a:r>
                      <a:endParaRPr lang="en-US" sz="1600">
                        <a:effectLst/>
                        <a:latin typeface="Gill Sans MT" panose="020B0502020104020203" pitchFamily="34" charset="0"/>
                      </a:endParaRPr>
                    </a:p>
                  </a:txBody>
                  <a:tcPr/>
                </a:tc>
                <a:tc>
                  <a:txBody>
                    <a:bodyPr/>
                    <a:lstStyle/>
                    <a:p>
                      <a:pPr marL="69850" marR="232410" rtl="0" fontAlgn="t">
                        <a:spcBef>
                          <a:spcPts val="5"/>
                        </a:spcBef>
                        <a:spcAft>
                          <a:spcPts val="0"/>
                        </a:spcAft>
                      </a:pPr>
                      <a:r>
                        <a:rPr lang="en-US" sz="1600" b="0" i="0" u="none" strike="noStrike">
                          <a:solidFill>
                            <a:srgbClr val="000000"/>
                          </a:solidFill>
                          <a:effectLst/>
                          <a:latin typeface="Gill Sans MT" panose="020B0502020104020203" pitchFamily="34" charset="0"/>
                        </a:rPr>
                        <a:t>Solution available</a:t>
                      </a:r>
                      <a:endParaRPr lang="en-US" sz="1600">
                        <a:effectLst/>
                        <a:latin typeface="Gill Sans MT" panose="020B0502020104020203" pitchFamily="34" charset="0"/>
                      </a:endParaRPr>
                    </a:p>
                  </a:txBody>
                  <a:tcPr/>
                </a:tc>
                <a:tc>
                  <a:txBody>
                    <a:bodyPr/>
                    <a:lstStyle/>
                    <a:p>
                      <a:pPr marL="69850" marR="265430" rtl="0" fontAlgn="t">
                        <a:spcBef>
                          <a:spcPts val="5"/>
                        </a:spcBef>
                        <a:spcAft>
                          <a:spcPts val="0"/>
                        </a:spcAft>
                      </a:pPr>
                      <a:r>
                        <a:rPr lang="en-US" sz="1600" b="0" i="0" u="none" strike="noStrike">
                          <a:solidFill>
                            <a:srgbClr val="000000"/>
                          </a:solidFill>
                          <a:effectLst/>
                          <a:latin typeface="Gill Sans MT" panose="020B0502020104020203" pitchFamily="34" charset="0"/>
                        </a:rPr>
                        <a:t>Solution Recommended</a:t>
                      </a:r>
                      <a:endParaRPr lang="en-US" sz="1600">
                        <a:effectLst/>
                        <a:latin typeface="Gill Sans MT" panose="020B0502020104020203" pitchFamily="34" charset="0"/>
                      </a:endParaRPr>
                    </a:p>
                  </a:txBody>
                  <a:tcPr/>
                </a:tc>
                <a:tc>
                  <a:txBody>
                    <a:bodyPr/>
                    <a:lstStyle/>
                    <a:p>
                      <a:pPr marL="66675" rtl="0" fontAlgn="t">
                        <a:spcBef>
                          <a:spcPts val="5"/>
                        </a:spcBef>
                        <a:spcAft>
                          <a:spcPts val="0"/>
                        </a:spcAft>
                      </a:pPr>
                      <a:r>
                        <a:rPr lang="en-US" sz="1600" b="0" i="0" u="none" strike="noStrike" dirty="0">
                          <a:solidFill>
                            <a:srgbClr val="000000"/>
                          </a:solidFill>
                          <a:effectLst/>
                          <a:latin typeface="Gill Sans MT" panose="020B0502020104020203" pitchFamily="34" charset="0"/>
                        </a:rPr>
                        <a:t>Activities</a:t>
                      </a:r>
                      <a:endParaRPr lang="en-US" sz="1600" dirty="0">
                        <a:effectLst/>
                        <a:latin typeface="Gill Sans MT" panose="020B0502020104020203" pitchFamily="34" charset="0"/>
                      </a:endParaRPr>
                    </a:p>
                    <a:p>
                      <a:pPr marL="66675" marR="236855" rtl="0" fontAlgn="t">
                        <a:spcBef>
                          <a:spcPts val="40"/>
                        </a:spcBef>
                        <a:spcAft>
                          <a:spcPts val="0"/>
                        </a:spcAft>
                      </a:pPr>
                      <a:r>
                        <a:rPr lang="en-US" sz="1600" b="0" i="0" u="none" strike="noStrike" dirty="0">
                          <a:solidFill>
                            <a:srgbClr val="000000"/>
                          </a:solidFill>
                          <a:effectLst/>
                          <a:latin typeface="Gill Sans MT" panose="020B0502020104020203" pitchFamily="34" charset="0"/>
                        </a:rPr>
                        <a:t>Proposed/Ext teaching method</a:t>
                      </a:r>
                      <a:endParaRPr lang="en-US" sz="1600" dirty="0">
                        <a:effectLst/>
                        <a:latin typeface="Gill Sans MT" panose="020B0502020104020203" pitchFamily="34" charset="0"/>
                      </a:endParaRPr>
                    </a:p>
                  </a:txBody>
                  <a:tcPr/>
                </a:tc>
                <a:extLst>
                  <a:ext uri="{0D108BD9-81ED-4DB2-BD59-A6C34878D82A}">
                    <a16:rowId xmlns:a16="http://schemas.microsoft.com/office/drawing/2014/main" val="10000"/>
                  </a:ext>
                </a:extLst>
              </a:tr>
              <a:tr h="370840">
                <a:tc>
                  <a:txBody>
                    <a:bodyPr/>
                    <a:lstStyle/>
                    <a:p>
                      <a:pPr rtl="0" fontAlgn="base">
                        <a:spcBef>
                          <a:spcPts val="0"/>
                        </a:spcBef>
                        <a:spcAft>
                          <a:spcPts val="0"/>
                        </a:spcAft>
                        <a:buFont typeface="+mj-lt"/>
                        <a:buNone/>
                      </a:pPr>
                      <a:r>
                        <a:rPr lang="en-US" sz="1600" b="0" i="0" u="none" strike="noStrike" dirty="0">
                          <a:solidFill>
                            <a:srgbClr val="000000"/>
                          </a:solidFill>
                          <a:effectLst/>
                          <a:latin typeface="Gill Sans MT" panose="020B0502020104020203" pitchFamily="34" charset="0"/>
                        </a:rPr>
                        <a:t>1. </a:t>
                      </a:r>
                      <a:br>
                        <a:rPr lang="en-US" sz="1600" b="0" i="0" u="none" strike="noStrike" dirty="0">
                          <a:solidFill>
                            <a:srgbClr val="000000"/>
                          </a:solidFill>
                          <a:effectLst/>
                          <a:latin typeface="Gill Sans MT" panose="020B0502020104020203" pitchFamily="34" charset="0"/>
                        </a:rPr>
                      </a:br>
                      <a:endParaRPr lang="en-US" sz="1600" b="0" i="0" u="none" strike="noStrike" dirty="0">
                        <a:solidFill>
                          <a:srgbClr val="000000"/>
                        </a:solidFill>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Potato</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Common scab</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Early harvesting</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Use of disease-free seed tuber and crop rotation</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On- farm problem identification and solution recommended</a:t>
                      </a:r>
                      <a:endParaRPr lang="en-US" sz="1600" dirty="0">
                        <a:effectLst/>
                        <a:latin typeface="Gill Sans MT" panose="020B0502020104020203" pitchFamily="34" charset="0"/>
                      </a:endParaRPr>
                    </a:p>
                  </a:txBody>
                  <a:tcPr/>
                </a:tc>
                <a:extLst>
                  <a:ext uri="{0D108BD9-81ED-4DB2-BD59-A6C34878D82A}">
                    <a16:rowId xmlns:a16="http://schemas.microsoft.com/office/drawing/2014/main" val="10001"/>
                  </a:ext>
                </a:extLst>
              </a:tr>
              <a:tr h="370840">
                <a:tc>
                  <a:txBody>
                    <a:bodyPr/>
                    <a:lstStyle/>
                    <a:p>
                      <a:pPr rtl="0" fontAlgn="base">
                        <a:spcBef>
                          <a:spcPts val="0"/>
                        </a:spcBef>
                        <a:spcAft>
                          <a:spcPts val="0"/>
                        </a:spcAft>
                        <a:buFont typeface="+mj-lt"/>
                        <a:buNone/>
                      </a:pPr>
                      <a:r>
                        <a:rPr lang="en-US" sz="1600" b="0" i="0" u="none" strike="noStrike" dirty="0">
                          <a:solidFill>
                            <a:srgbClr val="000000"/>
                          </a:solidFill>
                          <a:effectLst/>
                          <a:latin typeface="Gill Sans MT" panose="020B0502020104020203" pitchFamily="34" charset="0"/>
                        </a:rPr>
                        <a:t>2. </a:t>
                      </a:r>
                      <a:br>
                        <a:rPr lang="en-US" sz="1600" b="0" i="0" u="none" strike="noStrike" dirty="0">
                          <a:solidFill>
                            <a:srgbClr val="000000"/>
                          </a:solidFill>
                          <a:effectLst/>
                          <a:latin typeface="Gill Sans MT" panose="020B0502020104020203" pitchFamily="34" charset="0"/>
                        </a:rPr>
                      </a:br>
                      <a:endParaRPr lang="en-US" sz="1600" b="0" i="0" u="none" strike="noStrike" dirty="0">
                        <a:solidFill>
                          <a:srgbClr val="000000"/>
                        </a:solidFill>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Potato </a:t>
                      </a:r>
                      <a:endParaRPr lang="en-US" sz="1600" dirty="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Use of monocropping</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        ---------</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a:solidFill>
                            <a:srgbClr val="000000"/>
                          </a:solidFill>
                          <a:effectLst/>
                          <a:latin typeface="Gill Sans MT" panose="020B0502020104020203" pitchFamily="34" charset="0"/>
                        </a:rPr>
                        <a:t>Crop rotation</a:t>
                      </a:r>
                      <a:endParaRPr lang="en-US" sz="1600">
                        <a:effectLst/>
                        <a:latin typeface="Gill Sans MT" panose="020B0502020104020203" pitchFamily="34" charset="0"/>
                      </a:endParaRPr>
                    </a:p>
                  </a:txBody>
                  <a:tcPr/>
                </a:tc>
                <a:tc>
                  <a:txBody>
                    <a:bodyPr/>
                    <a:lstStyle/>
                    <a:p>
                      <a:pPr rtl="0" fontAlgn="t">
                        <a:spcBef>
                          <a:spcPts val="0"/>
                        </a:spcBef>
                        <a:spcAft>
                          <a:spcPts val="0"/>
                        </a:spcAft>
                      </a:pPr>
                      <a:r>
                        <a:rPr lang="en-US" sz="1600" b="0" i="0" u="none" strike="noStrike" dirty="0">
                          <a:solidFill>
                            <a:srgbClr val="000000"/>
                          </a:solidFill>
                          <a:effectLst/>
                          <a:latin typeface="Gill Sans MT" panose="020B0502020104020203" pitchFamily="34" charset="0"/>
                        </a:rPr>
                        <a:t>Awareness </a:t>
                      </a:r>
                      <a:endParaRPr lang="en-US" sz="1600" dirty="0">
                        <a:effectLst/>
                        <a:latin typeface="Gill Sans MT" panose="020B0502020104020203" pitchFamily="34" charset="0"/>
                      </a:endParaRPr>
                    </a:p>
                  </a:txBody>
                  <a:tcPr/>
                </a:tc>
                <a:extLst>
                  <a:ext uri="{0D108BD9-81ED-4DB2-BD59-A6C34878D82A}">
                    <a16:rowId xmlns:a16="http://schemas.microsoft.com/office/drawing/2014/main" val="10002"/>
                  </a:ext>
                </a:extLst>
              </a:tr>
            </a:tbl>
          </a:graphicData>
        </a:graphic>
      </p:graphicFrame>
      <p:sp>
        <p:nvSpPr>
          <p:cNvPr id="8" name="TextBox 7"/>
          <p:cNvSpPr txBox="1"/>
          <p:nvPr/>
        </p:nvSpPr>
        <p:spPr>
          <a:xfrm>
            <a:off x="416559" y="1663579"/>
            <a:ext cx="2676507" cy="584775"/>
          </a:xfrm>
          <a:prstGeom prst="rect">
            <a:avLst/>
          </a:prstGeom>
          <a:noFill/>
        </p:spPr>
        <p:txBody>
          <a:bodyPr wrap="square" rtlCol="0">
            <a:spAutoFit/>
          </a:bodyPr>
          <a:lstStyle/>
          <a:p>
            <a:r>
              <a:rPr lang="en-US" sz="3200" b="1" dirty="0">
                <a:solidFill>
                  <a:schemeClr val="accent2">
                    <a:lumMod val="75000"/>
                  </a:schemeClr>
                </a:solidFill>
                <a:latin typeface="Amasis MT Pro" panose="02040504050005020304" pitchFamily="18" charset="0"/>
              </a:rPr>
              <a:t>Crop Profile</a:t>
            </a:r>
          </a:p>
        </p:txBody>
      </p:sp>
      <p:sp>
        <p:nvSpPr>
          <p:cNvPr id="11" name="TextBox 10"/>
          <p:cNvSpPr txBox="1"/>
          <p:nvPr/>
        </p:nvSpPr>
        <p:spPr>
          <a:xfrm>
            <a:off x="118695" y="878345"/>
            <a:ext cx="11948745" cy="707886"/>
          </a:xfrm>
          <a:prstGeom prst="rect">
            <a:avLst/>
          </a:prstGeom>
          <a:solidFill>
            <a:schemeClr val="accent4">
              <a:lumMod val="20000"/>
              <a:lumOff val="80000"/>
            </a:schemeClr>
          </a:solidFill>
        </p:spPr>
        <p:txBody>
          <a:bodyPr wrap="square" rtlCol="0">
            <a:spAutoFit/>
          </a:bodyPr>
          <a:lstStyle/>
          <a:p>
            <a:pPr algn="ctr" rtl="0">
              <a:spcBef>
                <a:spcPts val="0"/>
              </a:spcBef>
              <a:spcAft>
                <a:spcPts val="1000"/>
              </a:spcAft>
            </a:pPr>
            <a:r>
              <a:rPr lang="en-US" sz="2000" dirty="0">
                <a:solidFill>
                  <a:srgbClr val="000000"/>
                </a:solidFill>
                <a:latin typeface="Gill Sans MT" panose="020B0502020104020203" pitchFamily="34" charset="0"/>
              </a:rPr>
              <a:t>C</a:t>
            </a:r>
            <a:r>
              <a:rPr lang="en-US" sz="2000" b="0" i="0" u="none" strike="noStrike" dirty="0">
                <a:solidFill>
                  <a:srgbClr val="000000"/>
                </a:solidFill>
                <a:effectLst/>
                <a:latin typeface="Gill Sans MT" panose="020B0502020104020203" pitchFamily="34" charset="0"/>
              </a:rPr>
              <a:t>rop: Potato</a:t>
            </a:r>
            <a:r>
              <a:rPr lang="en-US" sz="2000" dirty="0">
                <a:latin typeface="Gill Sans MT" panose="020B0502020104020203" pitchFamily="34" charset="0"/>
              </a:rPr>
              <a:t>  ||  </a:t>
            </a:r>
            <a:r>
              <a:rPr lang="en-US" sz="2000" dirty="0">
                <a:solidFill>
                  <a:srgbClr val="000000"/>
                </a:solidFill>
                <a:latin typeface="Gill Sans MT" panose="020B0502020104020203" pitchFamily="34" charset="0"/>
              </a:rPr>
              <a:t>A</a:t>
            </a:r>
            <a:r>
              <a:rPr lang="en-US" sz="2000" b="0" i="0" u="none" strike="noStrike" dirty="0">
                <a:solidFill>
                  <a:srgbClr val="000000"/>
                </a:solidFill>
                <a:effectLst/>
                <a:latin typeface="Gill Sans MT" panose="020B0502020104020203" pitchFamily="34" charset="0"/>
              </a:rPr>
              <a:t>rea cultivated: 0.08 ha</a:t>
            </a:r>
            <a:r>
              <a:rPr lang="en-US" sz="2000" dirty="0">
                <a:latin typeface="Gill Sans MT" panose="020B0502020104020203" pitchFamily="34" charset="0"/>
              </a:rPr>
              <a:t>  ||  </a:t>
            </a:r>
            <a:r>
              <a:rPr lang="en-US" sz="2000" b="0" i="0" u="none" strike="noStrike" dirty="0">
                <a:solidFill>
                  <a:srgbClr val="000000"/>
                </a:solidFill>
                <a:effectLst/>
                <a:latin typeface="Gill Sans MT" panose="020B0502020104020203" pitchFamily="34" charset="0"/>
              </a:rPr>
              <a:t>Status of production technology: Self-consumption</a:t>
            </a:r>
            <a:r>
              <a:rPr lang="en-US" sz="2000" dirty="0">
                <a:latin typeface="Gill Sans MT" panose="020B0502020104020203" pitchFamily="34" charset="0"/>
              </a:rPr>
              <a:t>  ||  </a:t>
            </a:r>
            <a:r>
              <a:rPr lang="en-US" sz="2000" b="0" i="0" u="none" strike="noStrike" dirty="0">
                <a:solidFill>
                  <a:srgbClr val="000000"/>
                </a:solidFill>
                <a:effectLst/>
                <a:latin typeface="Gill Sans MT" panose="020B0502020104020203" pitchFamily="34" charset="0"/>
              </a:rPr>
              <a:t>Irrigated area: 0.08 ha</a:t>
            </a:r>
            <a:endParaRPr lang="en-US" sz="2000" b="0" dirty="0">
              <a:effectLst/>
              <a:latin typeface="Gill Sans MT" panose="020B0502020104020203"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2" descr="A newspaper with a group of people&#10;&#10;Description automatically generated with low confidence"/>
          <p:cNvPicPr>
            <a:picLocks noChangeAspect="1" noChangeArrowheads="1"/>
          </p:cNvPicPr>
          <p:nvPr/>
        </p:nvPicPr>
        <p:blipFill rotWithShape="1">
          <a:blip r:embed="rId2">
            <a:extLst>
              <a:ext uri="{28A0092B-C50C-407E-A947-70E740481C1C}">
                <a14:useLocalDpi xmlns:a14="http://schemas.microsoft.com/office/drawing/2010/main" val="0"/>
              </a:ext>
            </a:extLst>
          </a:blip>
          <a:srcRect l="13817" r="22696" b="9091"/>
          <a:stretch>
            <a:fillRect/>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a:spLocks noGrp="1" noRot="1" noChangeAspect="1" noMove="1" noResize="1" noEditPoints="1" noAdjustHandles="1" noChangeArrowheads="1" noChangeShapeType="1" noTextEdit="1"/>
          </p:cNvSpPr>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a:spLocks noGrp="1" noRot="1" noChangeAspect="1" noMove="1" noResize="1" noEditPoints="1" noAdjustHandles="1" noChangeArrowheads="1" noChangeShapeType="1" noTextEdit="1"/>
          </p:cNvSpPr>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p:cNvSpPr>
            <a:spLocks noGrp="1" noRot="1" noChangeAspect="1" noMove="1" noResize="1" noEditPoints="1" noAdjustHandles="1" noChangeArrowheads="1" noChangeShapeType="1" noTextEdit="1"/>
          </p:cNvSpPr>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extBox 8"/>
          <p:cNvSpPr txBox="1"/>
          <p:nvPr/>
        </p:nvSpPr>
        <p:spPr>
          <a:xfrm>
            <a:off x="373549" y="1797149"/>
            <a:ext cx="1388196" cy="646331"/>
          </a:xfrm>
          <a:prstGeom prst="rect">
            <a:avLst/>
          </a:prstGeom>
          <a:noFill/>
        </p:spPr>
        <p:txBody>
          <a:bodyPr wrap="square">
            <a:spAutoFit/>
          </a:bodyPr>
          <a:lstStyle/>
          <a:p>
            <a:pPr marL="0" marR="0" lvl="0" indent="0" fontAlgn="auto">
              <a:lnSpc>
                <a:spcPct val="90000"/>
              </a:lnSpc>
              <a:spcBef>
                <a:spcPct val="0"/>
              </a:spcBef>
              <a:spcAft>
                <a:spcPts val="600"/>
              </a:spcAft>
              <a:buClrTx/>
              <a:buSzTx/>
              <a:defRPr/>
            </a:pPr>
            <a:r>
              <a:rPr lang="en-US" sz="4000" b="1" cap="none" spc="0" dirty="0">
                <a:ln w="22225">
                  <a:solidFill>
                    <a:schemeClr val="accent2"/>
                  </a:solidFill>
                  <a:prstDash val="solid"/>
                </a:ln>
                <a:effectLst/>
                <a:latin typeface="+mj-lt"/>
                <a:ea typeface="+mj-ea"/>
                <a:cs typeface="+mj-cs"/>
              </a:rPr>
              <a:t>SOIL</a:t>
            </a:r>
          </a:p>
        </p:txBody>
      </p:sp>
      <p:sp>
        <p:nvSpPr>
          <p:cNvPr id="19" name="TextBox 18"/>
          <p:cNvSpPr txBox="1"/>
          <p:nvPr/>
        </p:nvSpPr>
        <p:spPr>
          <a:xfrm>
            <a:off x="0" y="2530173"/>
            <a:ext cx="4676775" cy="923330"/>
          </a:xfrm>
          <a:prstGeom prst="rect">
            <a:avLst/>
          </a:prstGeom>
          <a:noFill/>
        </p:spPr>
        <p:txBody>
          <a:bodyPr wrap="square">
            <a:spAutoFit/>
          </a:bodyPr>
          <a:lstStyle/>
          <a:p>
            <a:r>
              <a:rPr lang="en-US" sz="5400" b="1" cap="none" spc="0" dirty="0">
                <a:ln w="6600">
                  <a:solidFill>
                    <a:schemeClr val="accent2">
                      <a:lumMod val="75000"/>
                    </a:schemeClr>
                  </a:solidFill>
                  <a:prstDash val="solid"/>
                </a:ln>
                <a:solidFill>
                  <a:schemeClr val="accent2">
                    <a:lumMod val="40000"/>
                    <a:lumOff val="60000"/>
                  </a:schemeClr>
                </a:solidFill>
                <a:effectLst>
                  <a:outerShdw dist="38100" dir="2700000" algn="tl" rotWithShape="0">
                    <a:schemeClr val="accent2"/>
                  </a:outerShdw>
                </a:effectLst>
              </a:rPr>
              <a:t>INTERVENTION</a:t>
            </a:r>
            <a:endParaRPr lang="en-US" sz="5400" dirty="0"/>
          </a:p>
        </p:txBody>
      </p:sp>
      <p:sp>
        <p:nvSpPr>
          <p:cNvPr id="20" name="Rectangle 19"/>
          <p:cNvSpPr/>
          <p:nvPr/>
        </p:nvSpPr>
        <p:spPr>
          <a:xfrm>
            <a:off x="-2" y="-13188"/>
            <a:ext cx="12192000" cy="6871188"/>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636520" y="173990"/>
            <a:ext cx="7922895" cy="706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a:ln>
                  <a:noFill/>
                </a:ln>
                <a:solidFill>
                  <a:srgbClr val="FF0000"/>
                </a:solidFill>
                <a:effectLst/>
                <a:uLnTx/>
                <a:uFillTx/>
                <a:latin typeface="Amasis MT Pro" panose="02040504050005020304" pitchFamily="18" charset="0"/>
                <a:ea typeface="+mn-ea"/>
                <a:cs typeface="+mn-cs"/>
              </a:rPr>
              <a:t>Soil sampling </a:t>
            </a: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 Procedure</a:t>
            </a:r>
          </a:p>
        </p:txBody>
      </p:sp>
      <p:sp>
        <p:nvSpPr>
          <p:cNvPr id="5" name="TextBox 4"/>
          <p:cNvSpPr txBox="1"/>
          <p:nvPr/>
        </p:nvSpPr>
        <p:spPr>
          <a:xfrm>
            <a:off x="655401" y="1179049"/>
            <a:ext cx="2676507"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Soil testing</a:t>
            </a:r>
          </a:p>
        </p:txBody>
      </p:sp>
      <p:grpSp>
        <p:nvGrpSpPr>
          <p:cNvPr id="35" name="Group 34"/>
          <p:cNvGrpSpPr/>
          <p:nvPr/>
        </p:nvGrpSpPr>
        <p:grpSpPr>
          <a:xfrm>
            <a:off x="351965" y="827705"/>
            <a:ext cx="11488069" cy="5927062"/>
            <a:chOff x="313604" y="844543"/>
            <a:chExt cx="11488069" cy="5927062"/>
          </a:xfrm>
        </p:grpSpPr>
        <p:sp>
          <p:nvSpPr>
            <p:cNvPr id="34" name="Arrow: Left 33"/>
            <p:cNvSpPr/>
            <p:nvPr/>
          </p:nvSpPr>
          <p:spPr>
            <a:xfrm>
              <a:off x="4756216" y="5030775"/>
              <a:ext cx="1706880" cy="370840"/>
            </a:xfrm>
            <a:prstGeom prst="leftArrow">
              <a:avLst/>
            </a:prstGeom>
            <a:solidFill>
              <a:srgbClr val="E992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Bent 32"/>
            <p:cNvSpPr/>
            <p:nvPr/>
          </p:nvSpPr>
          <p:spPr>
            <a:xfrm rot="10800000">
              <a:off x="9629108" y="4067204"/>
              <a:ext cx="891946" cy="1213262"/>
            </a:xfrm>
            <a:prstGeom prst="bentArrow">
              <a:avLst/>
            </a:prstGeom>
            <a:solidFill>
              <a:srgbClr val="E992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Arrow: Right 10"/>
            <p:cNvSpPr/>
            <p:nvPr/>
          </p:nvSpPr>
          <p:spPr>
            <a:xfrm>
              <a:off x="3331908" y="1955883"/>
              <a:ext cx="1397399" cy="291503"/>
            </a:xfrm>
            <a:prstGeom prst="rightArrow">
              <a:avLst/>
            </a:prstGeom>
            <a:solidFill>
              <a:srgbClr val="E992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Arrow: Right 26"/>
            <p:cNvSpPr/>
            <p:nvPr/>
          </p:nvSpPr>
          <p:spPr>
            <a:xfrm>
              <a:off x="7372637" y="1934471"/>
              <a:ext cx="1366991" cy="334326"/>
            </a:xfrm>
            <a:prstGeom prst="rightArrow">
              <a:avLst/>
            </a:prstGeom>
            <a:solidFill>
              <a:srgbClr val="E992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313604" y="972580"/>
              <a:ext cx="3043168" cy="2793615"/>
              <a:chOff x="313604" y="1023380"/>
              <a:chExt cx="3043168" cy="2793615"/>
            </a:xfrm>
          </p:grpSpPr>
          <p:pic>
            <p:nvPicPr>
              <p:cNvPr id="8" name="Picture 7" descr="A group of people standing in a field&#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1541" y="1023380"/>
                <a:ext cx="3027193" cy="2270395"/>
              </a:xfrm>
              <a:prstGeom prst="rect">
                <a:avLst/>
              </a:prstGeom>
              <a:ln w="19050">
                <a:solidFill>
                  <a:schemeClr val="accent1">
                    <a:lumMod val="75000"/>
                  </a:schemeClr>
                </a:solidFill>
              </a:ln>
            </p:spPr>
          </p:pic>
          <p:sp>
            <p:nvSpPr>
              <p:cNvPr id="9" name="TextBox 8"/>
              <p:cNvSpPr txBox="1"/>
              <p:nvPr/>
            </p:nvSpPr>
            <p:spPr>
              <a:xfrm>
                <a:off x="313604" y="3293775"/>
                <a:ext cx="3043168" cy="523220"/>
              </a:xfrm>
              <a:prstGeom prst="rect">
                <a:avLst/>
              </a:prstGeom>
              <a:noFill/>
              <a:ln w="19050">
                <a:solidFill>
                  <a:schemeClr val="accent1">
                    <a:lumMod val="75000"/>
                  </a:schemeClr>
                </a:solidFill>
              </a:ln>
            </p:spPr>
            <p:txBody>
              <a:bodyPr wrap="square" rtlCol="0">
                <a:spAutoFit/>
              </a:bodyPr>
              <a:lstStyle/>
              <a:p>
                <a:r>
                  <a:rPr lang="en-US" sz="1400" dirty="0">
                    <a:latin typeface="Gill Sans MT" panose="020B0502020104020203" pitchFamily="34" charset="0"/>
                  </a:rPr>
                  <a:t>Divide the field into small units based on visual experience</a:t>
                </a:r>
              </a:p>
            </p:txBody>
          </p:sp>
        </p:grpSp>
        <p:grpSp>
          <p:nvGrpSpPr>
            <p:cNvPr id="29" name="Group 28"/>
            <p:cNvGrpSpPr/>
            <p:nvPr/>
          </p:nvGrpSpPr>
          <p:grpSpPr>
            <a:xfrm>
              <a:off x="4727227" y="901352"/>
              <a:ext cx="2684420" cy="3045243"/>
              <a:chOff x="4727227" y="952152"/>
              <a:chExt cx="2684420" cy="3045243"/>
            </a:xfrm>
          </p:grpSpPr>
          <p:pic>
            <p:nvPicPr>
              <p:cNvPr id="13" name="Picture 12" descr="A picture containing grass, outdoor, person, field&#10;&#10;Description automatically generated"/>
              <p:cNvPicPr>
                <a:picLocks noChangeAspect="1"/>
              </p:cNvPicPr>
              <p:nvPr/>
            </p:nvPicPr>
            <p:blipFill rotWithShape="1">
              <a:blip r:embed="rId3" cstate="print">
                <a:extLst>
                  <a:ext uri="{28A0092B-C50C-407E-A947-70E740481C1C}">
                    <a14:useLocalDpi xmlns:a14="http://schemas.microsoft.com/office/drawing/2010/main" val="0"/>
                  </a:ext>
                </a:extLst>
              </a:blip>
              <a:srcRect t="20383" b="13185"/>
              <a:stretch>
                <a:fillRect/>
              </a:stretch>
            </p:blipFill>
            <p:spPr>
              <a:xfrm>
                <a:off x="4740282" y="952152"/>
                <a:ext cx="2671365" cy="2313502"/>
              </a:xfrm>
              <a:prstGeom prst="rect">
                <a:avLst/>
              </a:prstGeom>
              <a:ln w="19050">
                <a:solidFill>
                  <a:schemeClr val="accent1">
                    <a:lumMod val="75000"/>
                  </a:schemeClr>
                </a:solidFill>
              </a:ln>
            </p:spPr>
          </p:pic>
          <p:sp>
            <p:nvSpPr>
              <p:cNvPr id="14" name="TextBox 13"/>
              <p:cNvSpPr txBox="1"/>
              <p:nvPr/>
            </p:nvSpPr>
            <p:spPr>
              <a:xfrm>
                <a:off x="4727227" y="3258731"/>
                <a:ext cx="2684420" cy="738664"/>
              </a:xfrm>
              <a:prstGeom prst="rect">
                <a:avLst/>
              </a:prstGeom>
              <a:noFill/>
              <a:ln w="19050">
                <a:solidFill>
                  <a:schemeClr val="accent1">
                    <a:lumMod val="75000"/>
                  </a:schemeClr>
                </a:solidFill>
              </a:ln>
            </p:spPr>
            <p:txBody>
              <a:bodyPr wrap="square" rtlCol="0">
                <a:spAutoFit/>
              </a:bodyPr>
              <a:lstStyle/>
              <a:p>
                <a:pPr algn="just"/>
                <a:r>
                  <a:rPr lang="en-US" sz="1400" dirty="0">
                    <a:latin typeface="Gill Sans MT" panose="020B0502020104020203" pitchFamily="34" charset="0"/>
                  </a:rPr>
                  <a:t>Remove the surface litter by driving the hoe to plough depth of 15 cm to make a ‘V’ shaped cut</a:t>
                </a:r>
              </a:p>
            </p:txBody>
          </p:sp>
        </p:grpSp>
        <p:grpSp>
          <p:nvGrpSpPr>
            <p:cNvPr id="30" name="Group 29"/>
            <p:cNvGrpSpPr/>
            <p:nvPr/>
          </p:nvGrpSpPr>
          <p:grpSpPr>
            <a:xfrm>
              <a:off x="8763608" y="844543"/>
              <a:ext cx="3038065" cy="3212195"/>
              <a:chOff x="8767537" y="888223"/>
              <a:chExt cx="3038065" cy="3212195"/>
            </a:xfrm>
          </p:grpSpPr>
          <p:pic>
            <p:nvPicPr>
              <p:cNvPr id="16" name="Picture 15" descr="A picture containing grass, outdoor, person&#10;&#10;Description automatically generated"/>
              <p:cNvPicPr>
                <a:picLocks noChangeAspect="1"/>
              </p:cNvPicPr>
              <p:nvPr/>
            </p:nvPicPr>
            <p:blipFill rotWithShape="1">
              <a:blip r:embed="rId4" cstate="print">
                <a:extLst>
                  <a:ext uri="{28A0092B-C50C-407E-A947-70E740481C1C}">
                    <a14:useLocalDpi xmlns:a14="http://schemas.microsoft.com/office/drawing/2010/main" val="0"/>
                  </a:ext>
                </a:extLst>
              </a:blip>
              <a:srcRect t="19968" b="18666"/>
              <a:stretch>
                <a:fillRect/>
              </a:stretch>
            </p:blipFill>
            <p:spPr>
              <a:xfrm>
                <a:off x="8774065" y="888223"/>
                <a:ext cx="3025011" cy="2473531"/>
              </a:xfrm>
              <a:prstGeom prst="rect">
                <a:avLst/>
              </a:prstGeom>
              <a:ln w="19050">
                <a:solidFill>
                  <a:schemeClr val="accent1">
                    <a:lumMod val="75000"/>
                  </a:schemeClr>
                </a:solidFill>
              </a:ln>
            </p:spPr>
          </p:pic>
          <p:sp>
            <p:nvSpPr>
              <p:cNvPr id="18" name="TextBox 17"/>
              <p:cNvSpPr txBox="1"/>
              <p:nvPr/>
            </p:nvSpPr>
            <p:spPr>
              <a:xfrm>
                <a:off x="8767537" y="3361754"/>
                <a:ext cx="3038065" cy="738664"/>
              </a:xfrm>
              <a:prstGeom prst="rect">
                <a:avLst/>
              </a:prstGeom>
              <a:noFill/>
              <a:ln w="19050">
                <a:solidFill>
                  <a:schemeClr val="accent1">
                    <a:lumMod val="75000"/>
                  </a:schemeClr>
                </a:solidFill>
              </a:ln>
            </p:spPr>
            <p:txBody>
              <a:bodyPr wrap="square">
                <a:spAutoFit/>
              </a:bodyPr>
              <a:lstStyle/>
              <a:p>
                <a:r>
                  <a:rPr lang="en-US" sz="1400" dirty="0"/>
                  <a:t>Remove thick slices (approx. 1 inch ) of soil from top to bottom of the exposed face of the ‘V’ shaped cut</a:t>
                </a:r>
              </a:p>
            </p:txBody>
          </p:sp>
        </p:grpSp>
        <p:grpSp>
          <p:nvGrpSpPr>
            <p:cNvPr id="31" name="Group 30"/>
            <p:cNvGrpSpPr/>
            <p:nvPr/>
          </p:nvGrpSpPr>
          <p:grpSpPr>
            <a:xfrm>
              <a:off x="6481281" y="4169509"/>
              <a:ext cx="3149704" cy="2602096"/>
              <a:chOff x="6479030" y="4225098"/>
              <a:chExt cx="3149704" cy="2602096"/>
            </a:xfrm>
          </p:grpSpPr>
          <p:pic>
            <p:nvPicPr>
              <p:cNvPr id="20" name="Picture 19" descr="A group of people outside&#10;&#10;Description automatically generated with medium confidence"/>
              <p:cNvPicPr>
                <a:picLocks noChangeAspect="1"/>
              </p:cNvPicPr>
              <p:nvPr/>
            </p:nvPicPr>
            <p:blipFill rotWithShape="1">
              <a:blip r:embed="rId5" cstate="print">
                <a:extLst>
                  <a:ext uri="{28A0092B-C50C-407E-A947-70E740481C1C}">
                    <a14:useLocalDpi xmlns:a14="http://schemas.microsoft.com/office/drawing/2010/main" val="0"/>
                  </a:ext>
                </a:extLst>
              </a:blip>
              <a:srcRect t="11987"/>
              <a:stretch>
                <a:fillRect/>
              </a:stretch>
            </p:blipFill>
            <p:spPr>
              <a:xfrm>
                <a:off x="6479030" y="4225098"/>
                <a:ext cx="3131519" cy="2068410"/>
              </a:xfrm>
              <a:prstGeom prst="rect">
                <a:avLst/>
              </a:prstGeom>
              <a:ln w="19050">
                <a:solidFill>
                  <a:schemeClr val="accent1">
                    <a:lumMod val="75000"/>
                  </a:schemeClr>
                </a:solidFill>
              </a:ln>
            </p:spPr>
          </p:pic>
          <p:sp>
            <p:nvSpPr>
              <p:cNvPr id="22" name="TextBox 21"/>
              <p:cNvSpPr txBox="1"/>
              <p:nvPr/>
            </p:nvSpPr>
            <p:spPr>
              <a:xfrm>
                <a:off x="6479030" y="6303974"/>
                <a:ext cx="3149704" cy="523220"/>
              </a:xfrm>
              <a:prstGeom prst="rect">
                <a:avLst/>
              </a:prstGeom>
              <a:noFill/>
              <a:ln w="19050">
                <a:solidFill>
                  <a:schemeClr val="accent1">
                    <a:lumMod val="75000"/>
                  </a:schemeClr>
                </a:solidFill>
              </a:ln>
            </p:spPr>
            <p:txBody>
              <a:bodyPr wrap="square">
                <a:spAutoFit/>
              </a:bodyPr>
              <a:lstStyle/>
              <a:p>
                <a:r>
                  <a:rPr lang="en-US" sz="1400" dirty="0">
                    <a:latin typeface="Gill Sans MT" panose="020B0502020104020203" pitchFamily="34" charset="0"/>
                  </a:rPr>
                  <a:t>Spread it on the chart paper and remove pebble stone, weed and other things</a:t>
                </a:r>
              </a:p>
            </p:txBody>
          </p:sp>
        </p:grpSp>
        <p:grpSp>
          <p:nvGrpSpPr>
            <p:cNvPr id="32" name="Group 31"/>
            <p:cNvGrpSpPr/>
            <p:nvPr/>
          </p:nvGrpSpPr>
          <p:grpSpPr>
            <a:xfrm>
              <a:off x="409013" y="4145601"/>
              <a:ext cx="4329018" cy="2618035"/>
              <a:chOff x="411264" y="4210293"/>
              <a:chExt cx="4329018" cy="2618035"/>
            </a:xfrm>
          </p:grpSpPr>
          <p:pic>
            <p:nvPicPr>
              <p:cNvPr id="24" name="Picture 23" descr="A picture containing grass, person, outdoor&#10;&#10;Description automatically generated"/>
              <p:cNvPicPr>
                <a:picLocks noChangeAspect="1"/>
              </p:cNvPicPr>
              <p:nvPr/>
            </p:nvPicPr>
            <p:blipFill rotWithShape="1">
              <a:blip r:embed="rId6" cstate="print">
                <a:extLst>
                  <a:ext uri="{28A0092B-C50C-407E-A947-70E740481C1C}">
                    <a14:useLocalDpi xmlns:a14="http://schemas.microsoft.com/office/drawing/2010/main" val="0"/>
                  </a:ext>
                </a:extLst>
              </a:blip>
              <a:srcRect t="10000" b="16592"/>
              <a:stretch>
                <a:fillRect/>
              </a:stretch>
            </p:blipFill>
            <p:spPr>
              <a:xfrm>
                <a:off x="2063775" y="4210293"/>
                <a:ext cx="2676507" cy="2618035"/>
              </a:xfrm>
              <a:prstGeom prst="rect">
                <a:avLst/>
              </a:prstGeom>
              <a:ln w="19050">
                <a:solidFill>
                  <a:schemeClr val="accent1">
                    <a:lumMod val="75000"/>
                  </a:schemeClr>
                </a:solidFill>
              </a:ln>
            </p:spPr>
          </p:pic>
          <p:sp>
            <p:nvSpPr>
              <p:cNvPr id="26" name="TextBox 25"/>
              <p:cNvSpPr txBox="1"/>
              <p:nvPr/>
            </p:nvSpPr>
            <p:spPr>
              <a:xfrm>
                <a:off x="411264" y="4503647"/>
                <a:ext cx="1652511" cy="2031325"/>
              </a:xfrm>
              <a:prstGeom prst="rect">
                <a:avLst/>
              </a:prstGeom>
              <a:noFill/>
              <a:ln w="19050">
                <a:solidFill>
                  <a:schemeClr val="accent1">
                    <a:lumMod val="75000"/>
                  </a:schemeClr>
                </a:solidFill>
              </a:ln>
            </p:spPr>
            <p:txBody>
              <a:bodyPr wrap="square">
                <a:spAutoFit/>
              </a:bodyPr>
              <a:lstStyle/>
              <a:p>
                <a:pPr algn="just"/>
                <a:r>
                  <a:rPr lang="en-US" sz="1400" dirty="0">
                    <a:latin typeface="Gill Sans MT" panose="020B0502020104020203" pitchFamily="34" charset="0"/>
                  </a:rPr>
                  <a:t>Then divide the soil into 4 paths and remove the soil on the opposite side, mix the remaining soil then repeat the process again until we get desirable amount</a:t>
                </a: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9091" r="17985"/>
          <a:stretch>
            <a:fillRect/>
          </a:stretch>
        </p:blipFill>
        <p:spPr bwMode="auto">
          <a:xfrm>
            <a:off x="3953082" y="10"/>
            <a:ext cx="82494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p:cNvSpPr>
            <a:spLocks noGrp="1" noRot="1" noChangeAspect="1" noMove="1" noResize="1" noEditPoints="1" noAdjustHandles="1" noChangeArrowheads="1" noChangeShapeType="1" noTextEdit="1"/>
          </p:cNvSpPr>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104775" y="2168205"/>
            <a:ext cx="4501341" cy="2160322"/>
          </a:xfrm>
          <a:prstGeom prst="rect">
            <a:avLst/>
          </a:prstGeom>
        </p:spPr>
        <p:txBody>
          <a:bodyPr vert="horz" lIns="91440" tIns="45720" rIns="91440" bIns="45720" rtlCol="0" anchor="b">
            <a:normAutofit/>
          </a:bodyPr>
          <a:lstStyle/>
          <a:p>
            <a:pPr marL="0" marR="0" lvl="0" indent="0" fontAlgn="auto">
              <a:lnSpc>
                <a:spcPct val="90000"/>
              </a:lnSpc>
              <a:spcBef>
                <a:spcPct val="0"/>
              </a:spcBef>
              <a:spcAft>
                <a:spcPts val="600"/>
              </a:spcAft>
              <a:buClrTx/>
              <a:buSzTx/>
              <a:defRPr/>
            </a:pPr>
            <a:r>
              <a:rPr lang="en-US" sz="4000" b="1" dirty="0">
                <a:ln w="22225">
                  <a:solidFill>
                    <a:schemeClr val="accent2"/>
                  </a:solidFill>
                  <a:prstDash val="solid"/>
                </a:ln>
                <a:latin typeface="+mj-lt"/>
                <a:ea typeface="+mj-ea"/>
                <a:cs typeface="+mj-cs"/>
              </a:rPr>
              <a:t>Plant</a:t>
            </a:r>
          </a:p>
          <a:p>
            <a:pPr marL="0" marR="0" lvl="0" indent="0" fontAlgn="auto">
              <a:lnSpc>
                <a:spcPct val="90000"/>
              </a:lnSpc>
              <a:spcBef>
                <a:spcPct val="0"/>
              </a:spcBef>
              <a:spcAft>
                <a:spcPts val="600"/>
              </a:spcAft>
              <a:buClrTx/>
              <a:buSzTx/>
              <a:defRPr/>
            </a:pPr>
            <a:r>
              <a:rPr lang="en-US" sz="4000" b="1" cap="none" spc="0" dirty="0">
                <a:ln w="22225">
                  <a:solidFill>
                    <a:schemeClr val="accent2"/>
                  </a:solidFill>
                  <a:prstDash val="solid"/>
                </a:ln>
                <a:effectLst/>
                <a:latin typeface="+mj-lt"/>
                <a:ea typeface="+mj-ea"/>
                <a:cs typeface="+mj-cs"/>
              </a:rPr>
              <a:t>Protection</a:t>
            </a:r>
          </a:p>
          <a:p>
            <a:pPr marL="0" marR="0" lvl="0" indent="0" fontAlgn="auto">
              <a:lnSpc>
                <a:spcPct val="90000"/>
              </a:lnSpc>
              <a:spcBef>
                <a:spcPct val="0"/>
              </a:spcBef>
              <a:spcAft>
                <a:spcPts val="600"/>
              </a:spcAft>
              <a:buClrTx/>
              <a:buSzTx/>
              <a:defRPr/>
            </a:pPr>
            <a:r>
              <a:rPr lang="en-US" sz="5400" b="1" cap="none" spc="0" dirty="0">
                <a:ln w="6600">
                  <a:solidFill>
                    <a:schemeClr val="accent2">
                      <a:lumMod val="75000"/>
                    </a:schemeClr>
                  </a:solidFill>
                  <a:prstDash val="solid"/>
                </a:ln>
                <a:solidFill>
                  <a:schemeClr val="accent2">
                    <a:lumMod val="40000"/>
                    <a:lumOff val="60000"/>
                  </a:schemeClr>
                </a:solidFill>
                <a:effectLst>
                  <a:outerShdw dist="38100" dir="2700000" algn="tl" rotWithShape="0">
                    <a:schemeClr val="accent2"/>
                  </a:outerShdw>
                </a:effectLst>
              </a:rPr>
              <a:t>INTERVENTION</a:t>
            </a:r>
            <a:endParaRPr kumimoji="0" lang="en-US" sz="5400" b="1" i="0" u="none" strike="noStrike" cap="none" spc="0" normalizeH="0" baseline="0" noProof="0" dirty="0">
              <a:ln>
                <a:noFill/>
              </a:ln>
              <a:effectLst/>
              <a:uLnTx/>
              <a:uFillTx/>
              <a:latin typeface="+mj-lt"/>
              <a:ea typeface="+mj-ea"/>
              <a:cs typeface="+mj-cs"/>
            </a:endParaRPr>
          </a:p>
        </p:txBody>
      </p:sp>
      <p:sp>
        <p:nvSpPr>
          <p:cNvPr id="14" name="Rectangle 13"/>
          <p:cNvSpPr>
            <a:spLocks noGrp="1" noRot="1" noChangeAspect="1" noMove="1" noResize="1" noEditPoints="1" noAdjustHandles="1" noChangeArrowheads="1" noChangeShapeType="1" noTextEdit="1"/>
          </p:cNvSpPr>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p:cNvSpPr>
            <a:spLocks noGrp="1" noRot="1" noChangeAspect="1" noMove="1" noResize="1" noEditPoints="1" noAdjustHandles="1" noChangeArrowheads="1" noChangeShapeType="1" noTextEdit="1"/>
          </p:cNvSpPr>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5"/>
          <p:cNvSpPr/>
          <p:nvPr/>
        </p:nvSpPr>
        <p:spPr>
          <a:xfrm>
            <a:off x="0" y="-26386"/>
            <a:ext cx="12192000" cy="6884376"/>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Arrow: Right 29"/>
          <p:cNvSpPr/>
          <p:nvPr/>
        </p:nvSpPr>
        <p:spPr>
          <a:xfrm>
            <a:off x="7531714" y="3836367"/>
            <a:ext cx="1438149" cy="29454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Right 28"/>
          <p:cNvSpPr/>
          <p:nvPr/>
        </p:nvSpPr>
        <p:spPr>
          <a:xfrm>
            <a:off x="3397395" y="3836367"/>
            <a:ext cx="1375301" cy="29454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9565" y="-26376"/>
            <a:ext cx="12192000" cy="6884376"/>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4" name="TextBox 3"/>
          <p:cNvSpPr txBox="1"/>
          <p:nvPr/>
        </p:nvSpPr>
        <p:spPr>
          <a:xfrm>
            <a:off x="394723" y="1049885"/>
            <a:ext cx="7261564"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Demonstration of yellow stick trap</a:t>
            </a:r>
          </a:p>
        </p:txBody>
      </p:sp>
      <p:sp>
        <p:nvSpPr>
          <p:cNvPr id="8" name="TextBox 7"/>
          <p:cNvSpPr txBox="1"/>
          <p:nvPr/>
        </p:nvSpPr>
        <p:spPr>
          <a:xfrm>
            <a:off x="386332" y="1634661"/>
            <a:ext cx="7269955" cy="646331"/>
          </a:xfrm>
          <a:prstGeom prst="rect">
            <a:avLst/>
          </a:prstGeom>
          <a:solidFill>
            <a:schemeClr val="accent2">
              <a:lumMod val="20000"/>
              <a:lumOff val="80000"/>
            </a:schemeClr>
          </a:solidFill>
        </p:spPr>
        <p:txBody>
          <a:bodyPr wrap="square">
            <a:spAutoFit/>
          </a:bodyPr>
          <a:lstStyle/>
          <a:p>
            <a:pPr marL="114300" marR="0" lvl="0" algn="just" defTabSz="914400" rtl="0" eaLnBrk="1" fontAlgn="base" latinLnBrk="0" hangingPunct="1">
              <a:lnSpc>
                <a:spcPct val="100000"/>
              </a:lnSpc>
              <a:spcBef>
                <a:spcPts val="450"/>
              </a:spcBef>
              <a:spcAft>
                <a:spcPts val="0"/>
              </a:spcAft>
              <a:buClrTx/>
              <a:buSzTx/>
              <a:defRPr/>
            </a:pPr>
            <a:r>
              <a:rPr lang="en-US" dirty="0">
                <a:solidFill>
                  <a:srgbClr val="000000"/>
                </a:solidFill>
                <a:latin typeface="Gill Sans MT" panose="020B0502020104020203" pitchFamily="34" charset="0"/>
              </a:rPr>
              <a:t>E</a:t>
            </a:r>
            <a:r>
              <a:rPr kumimoji="0" lang="en-US" sz="1800" b="0" i="0" u="none" strike="noStrike" kern="1200" cap="none" spc="0" normalizeH="0" baseline="0" noProof="0" dirty="0" err="1">
                <a:ln>
                  <a:noFill/>
                </a:ln>
                <a:solidFill>
                  <a:srgbClr val="000000"/>
                </a:solidFill>
                <a:effectLst/>
                <a:uLnTx/>
                <a:uFillTx/>
                <a:latin typeface="Gill Sans MT" panose="020B0502020104020203" pitchFamily="34" charset="0"/>
              </a:rPr>
              <a:t>ssential</a:t>
            </a:r>
            <a:r>
              <a:rPr kumimoji="0" lang="en-US" sz="1800" b="0" i="0" u="none" strike="noStrike" kern="1200" cap="none" spc="0" normalizeH="0" baseline="0" noProof="0" dirty="0">
                <a:ln>
                  <a:noFill/>
                </a:ln>
                <a:solidFill>
                  <a:srgbClr val="000000"/>
                </a:solidFill>
                <a:effectLst/>
                <a:uLnTx/>
                <a:uFillTx/>
                <a:latin typeface="Gill Sans MT" panose="020B0502020104020203" pitchFamily="34" charset="0"/>
              </a:rPr>
              <a:t> in the detection and partial elimination of many species of flying pests</a:t>
            </a:r>
          </a:p>
        </p:txBody>
      </p:sp>
      <p:grpSp>
        <p:nvGrpSpPr>
          <p:cNvPr id="27" name="Group 26"/>
          <p:cNvGrpSpPr/>
          <p:nvPr/>
        </p:nvGrpSpPr>
        <p:grpSpPr>
          <a:xfrm>
            <a:off x="386332" y="2752172"/>
            <a:ext cx="3001108" cy="2982172"/>
            <a:chOff x="561242" y="2448657"/>
            <a:chExt cx="3001108" cy="2982172"/>
          </a:xfrm>
        </p:grpSpPr>
        <p:pic>
          <p:nvPicPr>
            <p:cNvPr id="13" name="Picture 12" descr="A group of people posing for a photo&#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1242" y="2448657"/>
              <a:ext cx="2991342" cy="2243506"/>
            </a:xfrm>
            <a:prstGeom prst="rect">
              <a:avLst/>
            </a:prstGeom>
            <a:ln w="19050">
              <a:solidFill>
                <a:schemeClr val="accent2"/>
              </a:solidFill>
            </a:ln>
          </p:spPr>
        </p:pic>
        <p:sp>
          <p:nvSpPr>
            <p:cNvPr id="15" name="TextBox 14"/>
            <p:cNvSpPr txBox="1"/>
            <p:nvPr/>
          </p:nvSpPr>
          <p:spPr>
            <a:xfrm>
              <a:off x="561243" y="4692165"/>
              <a:ext cx="3001107" cy="738664"/>
            </a:xfrm>
            <a:prstGeom prst="rect">
              <a:avLst/>
            </a:prstGeom>
            <a:noFill/>
            <a:ln w="19050">
              <a:solidFill>
                <a:schemeClr val="accent2"/>
              </a:solidFill>
            </a:ln>
          </p:spPr>
          <p:txBody>
            <a:bodyPr wrap="square">
              <a:spAutoFit/>
            </a:bodyPr>
            <a:lstStyle/>
            <a:p>
              <a:pPr algn="just"/>
              <a:r>
                <a:rPr lang="en-US" sz="1400" dirty="0">
                  <a:latin typeface="Gill Sans MT" panose="020B0502020104020203" pitchFamily="34" charset="0"/>
                </a:rPr>
                <a:t>Take a sheet of plywood board or hardboard or cardboard and paint it with Yellow </a:t>
              </a:r>
              <a:r>
                <a:rPr lang="en-US" sz="1400" dirty="0" err="1">
                  <a:latin typeface="Gill Sans MT" panose="020B0502020104020203" pitchFamily="34" charset="0"/>
                </a:rPr>
                <a:t>colour</a:t>
              </a:r>
              <a:r>
                <a:rPr lang="en-US" sz="1400" dirty="0">
                  <a:latin typeface="Gill Sans MT" panose="020B0502020104020203" pitchFamily="34" charset="0"/>
                </a:rPr>
                <a:t> oil paint</a:t>
              </a:r>
            </a:p>
          </p:txBody>
        </p:sp>
      </p:grpSp>
      <p:grpSp>
        <p:nvGrpSpPr>
          <p:cNvPr id="26" name="Group 25"/>
          <p:cNvGrpSpPr/>
          <p:nvPr/>
        </p:nvGrpSpPr>
        <p:grpSpPr>
          <a:xfrm>
            <a:off x="4777397" y="2850390"/>
            <a:ext cx="2778738" cy="2883954"/>
            <a:chOff x="4701259" y="2331429"/>
            <a:chExt cx="2778738" cy="2883954"/>
          </a:xfrm>
        </p:grpSpPr>
        <p:pic>
          <p:nvPicPr>
            <p:cNvPr id="17" name="Picture 16"/>
            <p:cNvPicPr>
              <a:picLocks noChangeAspect="1"/>
            </p:cNvPicPr>
            <p:nvPr/>
          </p:nvPicPr>
          <p:blipFill rotWithShape="1">
            <a:blip r:embed="rId3" cstate="print">
              <a:extLst>
                <a:ext uri="{28A0092B-C50C-407E-A947-70E740481C1C}">
                  <a14:useLocalDpi xmlns:a14="http://schemas.microsoft.com/office/drawing/2010/main" val="0"/>
                </a:ext>
              </a:extLst>
            </a:blip>
            <a:srcRect t="16923" b="18442"/>
            <a:stretch>
              <a:fillRect/>
            </a:stretch>
          </p:blipFill>
          <p:spPr>
            <a:xfrm>
              <a:off x="4720980" y="2331429"/>
              <a:ext cx="2739297" cy="2360734"/>
            </a:xfrm>
            <a:prstGeom prst="rect">
              <a:avLst/>
            </a:prstGeom>
            <a:ln w="19050">
              <a:solidFill>
                <a:srgbClr val="E9921F"/>
              </a:solidFill>
            </a:ln>
          </p:spPr>
        </p:pic>
        <p:sp>
          <p:nvSpPr>
            <p:cNvPr id="21" name="TextBox 20"/>
            <p:cNvSpPr txBox="1"/>
            <p:nvPr/>
          </p:nvSpPr>
          <p:spPr>
            <a:xfrm>
              <a:off x="4701259" y="4692163"/>
              <a:ext cx="2778738" cy="523220"/>
            </a:xfrm>
            <a:prstGeom prst="rect">
              <a:avLst/>
            </a:prstGeom>
            <a:noFill/>
            <a:ln w="19050">
              <a:solidFill>
                <a:srgbClr val="E9921F"/>
              </a:solidFill>
            </a:ln>
          </p:spPr>
          <p:txBody>
            <a:bodyPr wrap="square">
              <a:spAutoFit/>
            </a:bodyPr>
            <a:lstStyle/>
            <a:p>
              <a:r>
                <a:rPr lang="en-US" sz="1400" b="0" i="0" u="none" strike="noStrike" dirty="0">
                  <a:solidFill>
                    <a:srgbClr val="000000"/>
                  </a:solidFill>
                  <a:effectLst/>
                  <a:latin typeface="Gill Sans MT" panose="020B0502020104020203" pitchFamily="34" charset="0"/>
                </a:rPr>
                <a:t>Allow it for drying.  Apply grease or glue on the painted board</a:t>
              </a:r>
              <a:endParaRPr lang="en-US" sz="1400" dirty="0">
                <a:latin typeface="Gill Sans MT" panose="020B0502020104020203" pitchFamily="34" charset="0"/>
              </a:endParaRPr>
            </a:p>
          </p:txBody>
        </p:sp>
      </p:grpSp>
      <p:grpSp>
        <p:nvGrpSpPr>
          <p:cNvPr id="28" name="Group 27"/>
          <p:cNvGrpSpPr/>
          <p:nvPr/>
        </p:nvGrpSpPr>
        <p:grpSpPr>
          <a:xfrm>
            <a:off x="8989583" y="2752172"/>
            <a:ext cx="2816085" cy="3202520"/>
            <a:chOff x="8889570" y="2228308"/>
            <a:chExt cx="2816085" cy="3202520"/>
          </a:xfrm>
        </p:grpSpPr>
        <p:pic>
          <p:nvPicPr>
            <p:cNvPr id="23" name="Picture 22" descr="A group of people in a field of flowers&#10;&#10;Description automatically generated with medium confidence"/>
            <p:cNvPicPr>
              <a:picLocks noChangeAspect="1"/>
            </p:cNvPicPr>
            <p:nvPr/>
          </p:nvPicPr>
          <p:blipFill rotWithShape="1">
            <a:blip r:embed="rId4" cstate="print">
              <a:extLst>
                <a:ext uri="{28A0092B-C50C-407E-A947-70E740481C1C}">
                  <a14:useLocalDpi xmlns:a14="http://schemas.microsoft.com/office/drawing/2010/main" val="0"/>
                </a:ext>
              </a:extLst>
            </a:blip>
            <a:srcRect t="21026" b="25385"/>
            <a:stretch>
              <a:fillRect/>
            </a:stretch>
          </p:blipFill>
          <p:spPr>
            <a:xfrm>
              <a:off x="8889570" y="2228308"/>
              <a:ext cx="2816085" cy="2684208"/>
            </a:xfrm>
            <a:prstGeom prst="rect">
              <a:avLst/>
            </a:prstGeom>
            <a:ln w="19050">
              <a:solidFill>
                <a:srgbClr val="E9921F"/>
              </a:solidFill>
            </a:ln>
          </p:spPr>
        </p:pic>
        <p:sp>
          <p:nvSpPr>
            <p:cNvPr id="25" name="TextBox 24"/>
            <p:cNvSpPr txBox="1"/>
            <p:nvPr/>
          </p:nvSpPr>
          <p:spPr>
            <a:xfrm>
              <a:off x="8889570" y="4907608"/>
              <a:ext cx="2816085" cy="523220"/>
            </a:xfrm>
            <a:prstGeom prst="rect">
              <a:avLst/>
            </a:prstGeom>
            <a:noFill/>
            <a:ln w="19050">
              <a:solidFill>
                <a:srgbClr val="E9921F"/>
              </a:solidFill>
            </a:ln>
          </p:spPr>
          <p:txBody>
            <a:bodyPr wrap="square">
              <a:spAutoFit/>
            </a:bodyPr>
            <a:lstStyle/>
            <a:p>
              <a:r>
                <a:rPr lang="en-US" sz="1400" dirty="0">
                  <a:latin typeface="Gill Sans MT" panose="020B0502020104020203" pitchFamily="34" charset="0"/>
                </a:rPr>
                <a:t>Erect these traps above crop canopy with the help of bamboo poles</a:t>
              </a:r>
            </a:p>
          </p:txBody>
        </p:sp>
      </p:grpSp>
      <p:sp>
        <p:nvSpPr>
          <p:cNvPr id="31" name="TextBox 30"/>
          <p:cNvSpPr txBox="1"/>
          <p:nvPr/>
        </p:nvSpPr>
        <p:spPr>
          <a:xfrm>
            <a:off x="221457" y="249323"/>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Entomology</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6" y="344995"/>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Yellow sticky traps</a:t>
            </a:r>
          </a:p>
        </p:txBody>
      </p:sp>
      <p:sp>
        <p:nvSpPr>
          <p:cNvPr id="6" name="TextBox 5"/>
          <p:cNvSpPr txBox="1"/>
          <p:nvPr/>
        </p:nvSpPr>
        <p:spPr>
          <a:xfrm>
            <a:off x="917329" y="1875962"/>
            <a:ext cx="10357340" cy="1669688"/>
          </a:xfrm>
          <a:prstGeom prst="rect">
            <a:avLst/>
          </a:prstGeom>
          <a:solidFill>
            <a:schemeClr val="accent2">
              <a:lumMod val="20000"/>
              <a:lumOff val="80000"/>
            </a:schemeClr>
          </a:solidFill>
        </p:spPr>
        <p:txBody>
          <a:bodyPr wrap="square">
            <a:spAutoFit/>
          </a:bodyPr>
          <a:lstStyle/>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kumimoji="0" lang="en-US" sz="1800" b="0" i="0" u="none" strike="noStrike" kern="1200" cap="none" spc="0" normalizeH="0" baseline="0" noProof="0" dirty="0">
                <a:ln>
                  <a:noFill/>
                </a:ln>
                <a:solidFill>
                  <a:srgbClr val="000000"/>
                </a:solidFill>
                <a:effectLst/>
                <a:uLnTx/>
                <a:uFillTx/>
                <a:latin typeface="Gill Sans MT" panose="020B0502020104020203" pitchFamily="34" charset="0"/>
                <a:ea typeface="+mn-ea"/>
                <a:cs typeface="+mn-cs"/>
              </a:rPr>
              <a:t>Clean the tin or plywood or hardwood traps by dipping into the hot water for couple of minutes to soften the sticky coating </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kumimoji="0" lang="en-US" sz="1800" b="0" i="0" u="none" strike="noStrike" kern="1200" cap="none" spc="0" normalizeH="0" baseline="0" noProof="0" dirty="0">
                <a:ln>
                  <a:noFill/>
                </a:ln>
                <a:solidFill>
                  <a:srgbClr val="000000"/>
                </a:solidFill>
                <a:effectLst/>
                <a:uLnTx/>
                <a:uFillTx/>
                <a:latin typeface="Gill Sans MT" panose="020B0502020104020203" pitchFamily="34" charset="0"/>
                <a:ea typeface="+mn-ea"/>
                <a:cs typeface="+mn-cs"/>
              </a:rPr>
              <a:t>Discard dead insects by using brush or duster</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kumimoji="0" lang="en-US" sz="1800" b="0" i="0" u="none" strike="noStrike" kern="1200" cap="none" spc="0" normalizeH="0" baseline="0" noProof="0" dirty="0">
                <a:ln>
                  <a:noFill/>
                </a:ln>
                <a:solidFill>
                  <a:srgbClr val="000000"/>
                </a:solidFill>
                <a:effectLst/>
                <a:uLnTx/>
                <a:uFillTx/>
                <a:latin typeface="Gill Sans MT" panose="020B0502020104020203" pitchFamily="34" charset="0"/>
                <a:ea typeface="+mn-ea"/>
                <a:cs typeface="+mn-cs"/>
              </a:rPr>
              <a:t>Dry the traps completely and recoat with similar glue for reinstallation</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kumimoji="0" lang="en-US" sz="1800" b="0" i="0" u="none" strike="noStrike" kern="1200" cap="none" spc="0" normalizeH="0" baseline="0" noProof="0" dirty="0">
                <a:ln>
                  <a:noFill/>
                </a:ln>
                <a:solidFill>
                  <a:srgbClr val="000000"/>
                </a:solidFill>
                <a:effectLst/>
                <a:uLnTx/>
                <a:uFillTx/>
                <a:latin typeface="Gill Sans MT" panose="020B0502020104020203" pitchFamily="34" charset="0"/>
                <a:ea typeface="+mn-ea"/>
                <a:cs typeface="+mn-cs"/>
              </a:rPr>
              <a:t>Cardboard traps should be discarded after use</a:t>
            </a:r>
          </a:p>
        </p:txBody>
      </p:sp>
      <p:sp>
        <p:nvSpPr>
          <p:cNvPr id="4" name="TextBox 3"/>
          <p:cNvSpPr txBox="1"/>
          <p:nvPr/>
        </p:nvSpPr>
        <p:spPr>
          <a:xfrm>
            <a:off x="1035685" y="1218565"/>
            <a:ext cx="449770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Cleaning of traps</a:t>
            </a:r>
          </a:p>
        </p:txBody>
      </p:sp>
      <p:sp>
        <p:nvSpPr>
          <p:cNvPr id="8" name="TextBox 7"/>
          <p:cNvSpPr txBox="1"/>
          <p:nvPr/>
        </p:nvSpPr>
        <p:spPr>
          <a:xfrm>
            <a:off x="917329" y="4203746"/>
            <a:ext cx="10357340" cy="1051570"/>
          </a:xfrm>
          <a:prstGeom prst="rect">
            <a:avLst/>
          </a:prstGeom>
          <a:solidFill>
            <a:schemeClr val="accent4">
              <a:lumMod val="20000"/>
              <a:lumOff val="80000"/>
            </a:schemeClr>
          </a:solidFill>
        </p:spPr>
        <p:txBody>
          <a:bodyPr wrap="square" rtlCol="0">
            <a:spAutoFit/>
          </a:bodyPr>
          <a:lstStyle/>
          <a:p>
            <a:pPr marL="285750" indent="-285750" rtl="0">
              <a:spcBef>
                <a:spcPts val="0"/>
              </a:spcBef>
              <a:spcAft>
                <a:spcPts val="1000"/>
              </a:spcAft>
              <a:buFont typeface="Arial" panose="020B0604020202020204" pitchFamily="34" charset="0"/>
              <a:buChar char="•"/>
            </a:pPr>
            <a:r>
              <a:rPr lang="en-US" b="0" dirty="0">
                <a:effectLst/>
                <a:latin typeface="Gill Sans MT" panose="020B0502020104020203" pitchFamily="34" charset="0"/>
              </a:rPr>
              <a:t>Benefits: Highly effective, non-toxic and easy to use</a:t>
            </a:r>
          </a:p>
          <a:p>
            <a:pPr marL="285750" indent="-285750" rtl="0">
              <a:spcBef>
                <a:spcPts val="0"/>
              </a:spcBef>
              <a:spcAft>
                <a:spcPts val="1000"/>
              </a:spcAft>
              <a:buFont typeface="Arial" panose="020B0604020202020204" pitchFamily="34" charset="0"/>
              <a:buChar char="•"/>
            </a:pPr>
            <a:r>
              <a:rPr lang="en-US" b="0" dirty="0">
                <a:effectLst/>
                <a:latin typeface="Gill Sans MT" panose="020B0502020104020203" pitchFamily="34" charset="0"/>
              </a:rPr>
              <a:t>Besides yellow sticky traps, light traps and pheromone traps are also used which are very effective against pests and insects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18524" y="197749"/>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Crop-wise information</a:t>
            </a:r>
          </a:p>
        </p:txBody>
      </p:sp>
      <p:sp>
        <p:nvSpPr>
          <p:cNvPr id="5" name="TextBox 4"/>
          <p:cNvSpPr txBox="1"/>
          <p:nvPr/>
        </p:nvSpPr>
        <p:spPr>
          <a:xfrm>
            <a:off x="218524" y="924644"/>
            <a:ext cx="5520818"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Control measures adopted</a:t>
            </a:r>
          </a:p>
        </p:txBody>
      </p:sp>
      <p:graphicFrame>
        <p:nvGraphicFramePr>
          <p:cNvPr id="12" name="Table 11"/>
          <p:cNvGraphicFramePr>
            <a:graphicFrameLocks noGrp="1"/>
          </p:cNvGraphicFramePr>
          <p:nvPr/>
        </p:nvGraphicFramePr>
        <p:xfrm>
          <a:off x="218524" y="1517402"/>
          <a:ext cx="11749086" cy="2947918"/>
        </p:xfrm>
        <a:graphic>
          <a:graphicData uri="http://schemas.openxmlformats.org/drawingml/2006/table">
            <a:tbl>
              <a:tblPr firstRow="1" bandRow="1">
                <a:tableStyleId>{5C22544A-7EE6-4342-B048-85BDC9FD1C3A}</a:tableStyleId>
              </a:tblPr>
              <a:tblGrid>
                <a:gridCol w="542833">
                  <a:extLst>
                    <a:ext uri="{9D8B030D-6E8A-4147-A177-3AD203B41FA5}">
                      <a16:colId xmlns:a16="http://schemas.microsoft.com/office/drawing/2014/main" val="20000"/>
                    </a:ext>
                  </a:extLst>
                </a:gridCol>
                <a:gridCol w="1453992">
                  <a:extLst>
                    <a:ext uri="{9D8B030D-6E8A-4147-A177-3AD203B41FA5}">
                      <a16:colId xmlns:a16="http://schemas.microsoft.com/office/drawing/2014/main" val="20001"/>
                    </a:ext>
                  </a:extLst>
                </a:gridCol>
                <a:gridCol w="1589571">
                  <a:extLst>
                    <a:ext uri="{9D8B030D-6E8A-4147-A177-3AD203B41FA5}">
                      <a16:colId xmlns:a16="http://schemas.microsoft.com/office/drawing/2014/main" val="20002"/>
                    </a:ext>
                  </a:extLst>
                </a:gridCol>
                <a:gridCol w="1686560">
                  <a:extLst>
                    <a:ext uri="{9D8B030D-6E8A-4147-A177-3AD203B41FA5}">
                      <a16:colId xmlns:a16="http://schemas.microsoft.com/office/drawing/2014/main" val="20003"/>
                    </a:ext>
                  </a:extLst>
                </a:gridCol>
                <a:gridCol w="3505200">
                  <a:extLst>
                    <a:ext uri="{9D8B030D-6E8A-4147-A177-3AD203B41FA5}">
                      <a16:colId xmlns:a16="http://schemas.microsoft.com/office/drawing/2014/main" val="20004"/>
                    </a:ext>
                  </a:extLst>
                </a:gridCol>
                <a:gridCol w="2970930">
                  <a:extLst>
                    <a:ext uri="{9D8B030D-6E8A-4147-A177-3AD203B41FA5}">
                      <a16:colId xmlns:a16="http://schemas.microsoft.com/office/drawing/2014/main" val="20005"/>
                    </a:ext>
                  </a:extLst>
                </a:gridCol>
              </a:tblGrid>
              <a:tr h="775767">
                <a:tc>
                  <a:txBody>
                    <a:bodyPr/>
                    <a:lstStyle/>
                    <a:p>
                      <a:pPr marL="69850" rtl="0" fontAlgn="t">
                        <a:spcBef>
                          <a:spcPts val="5"/>
                        </a:spcBef>
                        <a:spcAft>
                          <a:spcPts val="0"/>
                        </a:spcAft>
                      </a:pPr>
                      <a:r>
                        <a:rPr lang="en-US" sz="1800" b="0" i="0" u="none" strike="noStrike" dirty="0">
                          <a:solidFill>
                            <a:srgbClr val="000000"/>
                          </a:solidFill>
                          <a:effectLst/>
                          <a:latin typeface="Gill Sans MT" panose="020B0502020104020203" pitchFamily="34" charset="0"/>
                        </a:rPr>
                        <a:t>SI.</a:t>
                      </a:r>
                      <a:endParaRPr lang="en-US" sz="1800" dirty="0">
                        <a:effectLst/>
                        <a:latin typeface="Gill Sans MT" panose="020B0502020104020203" pitchFamily="34" charset="0"/>
                      </a:endParaRPr>
                    </a:p>
                  </a:txBody>
                  <a:tcPr/>
                </a:tc>
                <a:tc>
                  <a:txBody>
                    <a:bodyPr/>
                    <a:lstStyle/>
                    <a:p>
                      <a:pPr marL="69850" marR="100965" rtl="0" fontAlgn="t">
                        <a:spcBef>
                          <a:spcPts val="5"/>
                        </a:spcBef>
                        <a:spcAft>
                          <a:spcPts val="0"/>
                        </a:spcAft>
                      </a:pPr>
                      <a:r>
                        <a:rPr lang="en-US" sz="1800" b="0" i="0" u="none" strike="noStrike" dirty="0">
                          <a:solidFill>
                            <a:srgbClr val="000000"/>
                          </a:solidFill>
                          <a:effectLst/>
                          <a:latin typeface="Gill Sans MT" panose="020B0502020104020203" pitchFamily="34" charset="0"/>
                        </a:rPr>
                        <a:t>Insects’ name</a:t>
                      </a:r>
                      <a:endParaRPr lang="en-US" sz="1800" dirty="0">
                        <a:effectLst/>
                        <a:latin typeface="Gill Sans MT" panose="020B0502020104020203" pitchFamily="34" charset="0"/>
                      </a:endParaRPr>
                    </a:p>
                  </a:txBody>
                  <a:tcPr/>
                </a:tc>
                <a:tc>
                  <a:txBody>
                    <a:bodyPr/>
                    <a:lstStyle/>
                    <a:p>
                      <a:pPr marL="69215" marR="50165" rtl="0" fontAlgn="t">
                        <a:spcBef>
                          <a:spcPts val="5"/>
                        </a:spcBef>
                        <a:spcAft>
                          <a:spcPts val="0"/>
                        </a:spcAft>
                      </a:pPr>
                      <a:r>
                        <a:rPr lang="en-US" sz="1800" b="0" i="0" u="none" strike="noStrike" dirty="0">
                          <a:solidFill>
                            <a:srgbClr val="000000"/>
                          </a:solidFill>
                          <a:effectLst/>
                          <a:latin typeface="Gill Sans MT" panose="020B0502020104020203" pitchFamily="34" charset="0"/>
                        </a:rPr>
                        <a:t>Damage symptoms</a:t>
                      </a:r>
                      <a:endParaRPr lang="en-US" sz="1800" dirty="0">
                        <a:effectLst/>
                        <a:latin typeface="Gill Sans MT" panose="020B0502020104020203" pitchFamily="34" charset="0"/>
                      </a:endParaRPr>
                    </a:p>
                  </a:txBody>
                  <a:tcPr/>
                </a:tc>
                <a:tc>
                  <a:txBody>
                    <a:bodyPr/>
                    <a:lstStyle/>
                    <a:p>
                      <a:pPr marL="66040" marR="51435" rtl="0" fontAlgn="t">
                        <a:spcBef>
                          <a:spcPts val="5"/>
                        </a:spcBef>
                        <a:spcAft>
                          <a:spcPts val="0"/>
                        </a:spcAft>
                      </a:pPr>
                      <a:r>
                        <a:rPr lang="en-US" sz="1800" b="0" i="0" u="none" strike="noStrike" dirty="0">
                          <a:solidFill>
                            <a:srgbClr val="000000"/>
                          </a:solidFill>
                          <a:effectLst/>
                          <a:latin typeface="Gill Sans MT" panose="020B0502020104020203" pitchFamily="34" charset="0"/>
                        </a:rPr>
                        <a:t>Traditional practices (ITK)</a:t>
                      </a:r>
                      <a:endParaRPr lang="en-US" sz="1800" dirty="0">
                        <a:effectLst/>
                        <a:latin typeface="Gill Sans MT" panose="020B0502020104020203" pitchFamily="34" charset="0"/>
                      </a:endParaRPr>
                    </a:p>
                  </a:txBody>
                  <a:tcPr/>
                </a:tc>
                <a:tc>
                  <a:txBody>
                    <a:bodyPr/>
                    <a:lstStyle/>
                    <a:p>
                      <a:pPr marL="69215" rtl="0" fontAlgn="t">
                        <a:spcBef>
                          <a:spcPts val="5"/>
                        </a:spcBef>
                        <a:spcAft>
                          <a:spcPts val="0"/>
                        </a:spcAft>
                      </a:pPr>
                      <a:r>
                        <a:rPr lang="en-US" sz="1800" b="0" i="0" u="none" strike="noStrike" dirty="0">
                          <a:solidFill>
                            <a:srgbClr val="000000"/>
                          </a:solidFill>
                          <a:effectLst/>
                          <a:latin typeface="Gill Sans MT" panose="020B0502020104020203" pitchFamily="34" charset="0"/>
                        </a:rPr>
                        <a:t>Modern practices</a:t>
                      </a:r>
                      <a:endParaRPr lang="en-US" sz="1800" dirty="0">
                        <a:effectLst/>
                        <a:latin typeface="Gill Sans MT" panose="020B0502020104020203" pitchFamily="34" charset="0"/>
                      </a:endParaRPr>
                    </a:p>
                  </a:txBody>
                  <a:tcPr/>
                </a:tc>
                <a:tc>
                  <a:txBody>
                    <a:bodyPr/>
                    <a:lstStyle/>
                    <a:p>
                      <a:pPr marL="69215" marR="55880" rtl="0" fontAlgn="t">
                        <a:spcBef>
                          <a:spcPts val="5"/>
                        </a:spcBef>
                        <a:spcAft>
                          <a:spcPts val="0"/>
                        </a:spcAft>
                      </a:pPr>
                      <a:r>
                        <a:rPr lang="en-US" sz="1800" b="0" i="0" u="none" strike="noStrike" dirty="0">
                          <a:solidFill>
                            <a:srgbClr val="000000"/>
                          </a:solidFill>
                          <a:effectLst/>
                          <a:latin typeface="Gill Sans MT" panose="020B0502020104020203" pitchFamily="34" charset="0"/>
                        </a:rPr>
                        <a:t>Recommended practices</a:t>
                      </a:r>
                      <a:endParaRPr lang="en-US" sz="1800" dirty="0">
                        <a:effectLst/>
                        <a:latin typeface="Gill Sans MT" panose="020B0502020104020203" pitchFamily="34" charset="0"/>
                      </a:endParaRPr>
                    </a:p>
                  </a:txBody>
                  <a:tcPr/>
                </a:tc>
                <a:extLst>
                  <a:ext uri="{0D108BD9-81ED-4DB2-BD59-A6C34878D82A}">
                    <a16:rowId xmlns:a16="http://schemas.microsoft.com/office/drawing/2014/main" val="10000"/>
                  </a:ext>
                </a:extLst>
              </a:tr>
              <a:tr h="2172151">
                <a:tc>
                  <a:txBody>
                    <a:bodyPr/>
                    <a:lstStyle/>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1</a:t>
                      </a:r>
                      <a:endParaRPr lang="en-US" sz="1800" dirty="0">
                        <a:effectLst/>
                        <a:latin typeface="Gill Sans MT" panose="020B0502020104020203" pitchFamily="34" charset="0"/>
                      </a:endParaRPr>
                    </a:p>
                  </a:txBody>
                  <a:tcPr/>
                </a:tc>
                <a:tc>
                  <a:txBody>
                    <a:bodyPr/>
                    <a:lstStyle/>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Mustard Aphid</a:t>
                      </a:r>
                      <a:endParaRPr lang="en-US" sz="1800" dirty="0">
                        <a:effectLst/>
                        <a:latin typeface="Gill Sans MT" panose="020B0502020104020203" pitchFamily="34" charset="0"/>
                      </a:endParaRPr>
                    </a:p>
                  </a:txBody>
                  <a:tcPr/>
                </a:tc>
                <a:tc>
                  <a:txBody>
                    <a:bodyPr/>
                    <a:lstStyle/>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Nymphs &amp; adults feed </a:t>
                      </a:r>
                      <a:endParaRPr lang="en-US" sz="1800" dirty="0">
                        <a:effectLst/>
                        <a:latin typeface="Gill Sans MT" panose="020B0502020104020203" pitchFamily="34" charset="0"/>
                      </a:endParaRPr>
                    </a:p>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on flower buds, shoots, </a:t>
                      </a:r>
                      <a:endParaRPr lang="en-US" sz="1800" dirty="0">
                        <a:effectLst/>
                        <a:latin typeface="Gill Sans MT" panose="020B0502020104020203" pitchFamily="34" charset="0"/>
                      </a:endParaRPr>
                    </a:p>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pods.</a:t>
                      </a:r>
                      <a:endParaRPr lang="en-US" sz="1800" dirty="0">
                        <a:effectLst/>
                        <a:latin typeface="Gill Sans MT" panose="020B0502020104020203" pitchFamily="34" charset="0"/>
                      </a:endParaRPr>
                    </a:p>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Flowers don’t form pods.</a:t>
                      </a:r>
                      <a:endParaRPr lang="en-US" sz="1800" dirty="0">
                        <a:effectLst/>
                        <a:latin typeface="Gill Sans MT" panose="020B0502020104020203" pitchFamily="34" charset="0"/>
                      </a:endParaRPr>
                    </a:p>
                  </a:txBody>
                  <a:tcPr/>
                </a:tc>
                <a:tc>
                  <a:txBody>
                    <a:bodyPr/>
                    <a:lstStyle/>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Use of Kerosene oil.</a:t>
                      </a:r>
                      <a:endParaRPr lang="en-US" sz="1800" dirty="0">
                        <a:effectLst/>
                        <a:latin typeface="Gill Sans MT" panose="020B0502020104020203" pitchFamily="34" charset="0"/>
                      </a:endParaRPr>
                    </a:p>
                  </a:txBody>
                  <a:tcPr/>
                </a:tc>
                <a:tc>
                  <a:txBody>
                    <a:bodyPr/>
                    <a:lstStyle/>
                    <a:p>
                      <a:pPr marL="285750" indent="-285750" rtl="0" fontAlgn="t">
                        <a:spcBef>
                          <a:spcPts val="0"/>
                        </a:spcBef>
                        <a:spcAft>
                          <a:spcPts val="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Cultural control – early sowing; apply recommended dose of fertilizer.</a:t>
                      </a:r>
                    </a:p>
                    <a:p>
                      <a:pPr marL="285750" indent="-285750" rtl="0" fontAlgn="t">
                        <a:spcBef>
                          <a:spcPts val="0"/>
                        </a:spcBef>
                        <a:spcAft>
                          <a:spcPts val="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Mechanical control - Pheromone traps and yellow sticky traps</a:t>
                      </a:r>
                    </a:p>
                    <a:p>
                      <a:pPr marL="285750" indent="-285750" rtl="0" fontAlgn="t">
                        <a:spcBef>
                          <a:spcPts val="0"/>
                        </a:spcBef>
                        <a:spcAft>
                          <a:spcPts val="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Chemical control – spray 1L Dimethoate per ha.</a:t>
                      </a:r>
                      <a:endParaRPr lang="en-US" sz="1800" dirty="0">
                        <a:effectLst/>
                        <a:latin typeface="Gill Sans MT" panose="020B0502020104020203" pitchFamily="34" charset="0"/>
                      </a:endParaRPr>
                    </a:p>
                  </a:txBody>
                  <a:tcPr/>
                </a:tc>
                <a:tc>
                  <a:txBody>
                    <a:bodyPr/>
                    <a:lstStyle/>
                    <a:p>
                      <a:pPr marL="285750" indent="-285750" rtl="0" fontAlgn="t">
                        <a:spcBef>
                          <a:spcPts val="0"/>
                        </a:spcBef>
                        <a:spcAft>
                          <a:spcPts val="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Use of Neem oil</a:t>
                      </a:r>
                      <a:br>
                        <a:rPr lang="en-US" sz="1800" dirty="0">
                          <a:effectLst/>
                          <a:latin typeface="Gill Sans MT" panose="020B0502020104020203" pitchFamily="34" charset="0"/>
                        </a:rPr>
                      </a:br>
                      <a:r>
                        <a:rPr lang="en-US" sz="1800" b="0" i="0" u="none" strike="noStrike" dirty="0">
                          <a:solidFill>
                            <a:srgbClr val="000000"/>
                          </a:solidFill>
                          <a:effectLst/>
                          <a:latin typeface="Gill Sans MT" panose="020B0502020104020203" pitchFamily="34" charset="0"/>
                        </a:rPr>
                        <a:t>Early sowing escapes the attack</a:t>
                      </a:r>
                    </a:p>
                    <a:p>
                      <a:pPr marL="285750" indent="-285750" rtl="0" fontAlgn="t">
                        <a:spcBef>
                          <a:spcPts val="0"/>
                        </a:spcBef>
                        <a:spcAft>
                          <a:spcPts val="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Set up yellow sticky trap.</a:t>
                      </a:r>
                      <a:endParaRPr lang="en-US" sz="1800" b="0" i="0" u="none" strike="noStrike" dirty="0">
                        <a:solidFill>
                          <a:schemeClr val="dk1"/>
                        </a:solidFill>
                        <a:effectLst/>
                        <a:latin typeface="Gill Sans MT" panose="020B0502020104020203" pitchFamily="34" charset="0"/>
                      </a:endParaRPr>
                    </a:p>
                    <a:p>
                      <a:pPr marL="285750" indent="-285750" rtl="0" fontAlgn="t">
                        <a:spcBef>
                          <a:spcPts val="0"/>
                        </a:spcBef>
                        <a:spcAft>
                          <a:spcPts val="0"/>
                        </a:spcAft>
                        <a:buFont typeface="Arial" panose="020B0604020202020204" pitchFamily="34" charset="0"/>
                        <a:buChar char="•"/>
                      </a:pPr>
                      <a:r>
                        <a:rPr lang="en-US" sz="1800" b="0" i="0" u="none" strike="noStrike" dirty="0">
                          <a:solidFill>
                            <a:srgbClr val="000000"/>
                          </a:solidFill>
                          <a:effectLst/>
                          <a:latin typeface="Gill Sans MT" panose="020B0502020104020203" pitchFamily="34" charset="0"/>
                        </a:rPr>
                        <a:t>Use of natural enemies like ladybird beetles (</a:t>
                      </a:r>
                      <a:r>
                        <a:rPr lang="en-US" sz="1800" b="0" i="1" u="none" strike="noStrike" dirty="0" err="1">
                          <a:solidFill>
                            <a:srgbClr val="000000"/>
                          </a:solidFill>
                          <a:effectLst/>
                          <a:latin typeface="Gill Sans MT" panose="020B0502020104020203" pitchFamily="34" charset="0"/>
                        </a:rPr>
                        <a:t>Coccinella</a:t>
                      </a:r>
                      <a:r>
                        <a:rPr lang="en-US" sz="1800" b="0" i="1" u="none" strike="noStrike" dirty="0">
                          <a:solidFill>
                            <a:srgbClr val="000000"/>
                          </a:solidFill>
                          <a:effectLst/>
                          <a:latin typeface="Gill Sans MT" panose="020B0502020104020203" pitchFamily="34" charset="0"/>
                        </a:rPr>
                        <a:t> </a:t>
                      </a:r>
                      <a:r>
                        <a:rPr lang="en-US" sz="1800" b="0" i="1" u="none" strike="noStrike" dirty="0" err="1">
                          <a:solidFill>
                            <a:srgbClr val="000000"/>
                          </a:solidFill>
                          <a:effectLst/>
                          <a:latin typeface="Gill Sans MT" panose="020B0502020104020203" pitchFamily="34" charset="0"/>
                        </a:rPr>
                        <a:t>septempunctata</a:t>
                      </a:r>
                      <a:r>
                        <a:rPr lang="en-US" sz="1800" b="0" i="1" u="none" strike="noStrike" dirty="0">
                          <a:solidFill>
                            <a:srgbClr val="000000"/>
                          </a:solidFill>
                          <a:effectLst/>
                          <a:latin typeface="Gill Sans MT" panose="020B0502020104020203" pitchFamily="34" charset="0"/>
                        </a:rPr>
                        <a:t>).</a:t>
                      </a:r>
                      <a:endParaRPr lang="en-US" sz="1800" dirty="0">
                        <a:effectLst/>
                        <a:latin typeface="Gill Sans MT" panose="020B0502020104020203" pitchFamily="34" charset="0"/>
                      </a:endParaRPr>
                    </a:p>
                  </a:txBody>
                  <a:tcPr/>
                </a:tc>
                <a:extLst>
                  <a:ext uri="{0D108BD9-81ED-4DB2-BD59-A6C34878D82A}">
                    <a16:rowId xmlns:a16="http://schemas.microsoft.com/office/drawing/2014/main" val="10001"/>
                  </a:ext>
                </a:extLst>
              </a:tr>
            </a:tbl>
          </a:graphicData>
        </a:graphic>
      </p:graphicFrame>
      <p:sp>
        <p:nvSpPr>
          <p:cNvPr id="4" name="TextBox 3"/>
          <p:cNvSpPr txBox="1"/>
          <p:nvPr/>
        </p:nvSpPr>
        <p:spPr>
          <a:xfrm>
            <a:off x="2709860" y="4632304"/>
            <a:ext cx="6766414" cy="2074927"/>
          </a:xfrm>
          <a:prstGeom prst="rect">
            <a:avLst/>
          </a:prstGeom>
          <a:solidFill>
            <a:schemeClr val="accent4">
              <a:lumMod val="20000"/>
              <a:lumOff val="80000"/>
            </a:schemeClr>
          </a:solidFill>
        </p:spPr>
        <p:txBody>
          <a:bodyPr wrap="square" rtlCol="0">
            <a:spAutoFit/>
          </a:bodyPr>
          <a:lstStyle/>
          <a:p>
            <a:pPr marL="595630" indent="-285750" rtl="0" fontAlgn="base">
              <a:spcBef>
                <a:spcPts val="450"/>
              </a:spcBef>
              <a:spcAft>
                <a:spcPts val="0"/>
              </a:spcAft>
              <a:buFont typeface="Arial" panose="020B0604020202020204" pitchFamily="34" charset="0"/>
              <a:buChar char="•"/>
            </a:pPr>
            <a:r>
              <a:rPr lang="en-US" b="0" i="0" u="none" strike="noStrike" dirty="0">
                <a:solidFill>
                  <a:srgbClr val="000000"/>
                </a:solidFill>
                <a:effectLst/>
                <a:latin typeface="Gill Sans MT" panose="020B0502020104020203" pitchFamily="34" charset="0"/>
              </a:rPr>
              <a:t>Commonly available insecticides in the village: </a:t>
            </a:r>
          </a:p>
          <a:p>
            <a:pPr marL="1052830" lvl="1" indent="-285750" fontAlgn="base">
              <a:spcBef>
                <a:spcPts val="450"/>
              </a:spcBef>
              <a:buFont typeface="Wingdings" panose="05000000000000000000" pitchFamily="2" charset="2"/>
              <a:buChar char="Ø"/>
            </a:pPr>
            <a:r>
              <a:rPr lang="en-US" b="0" i="0" u="none" strike="noStrike" dirty="0">
                <a:solidFill>
                  <a:srgbClr val="000000"/>
                </a:solidFill>
                <a:effectLst/>
                <a:latin typeface="Gill Sans MT" panose="020B0502020104020203" pitchFamily="34" charset="0"/>
              </a:rPr>
              <a:t>Trade name - </a:t>
            </a:r>
            <a:r>
              <a:rPr lang="en-US" b="0" i="0" u="none" strike="noStrike" dirty="0" err="1">
                <a:solidFill>
                  <a:srgbClr val="000000"/>
                </a:solidFill>
                <a:effectLst/>
                <a:latin typeface="Gill Sans MT" panose="020B0502020104020203" pitchFamily="34" charset="0"/>
              </a:rPr>
              <a:t>Rogor</a:t>
            </a:r>
            <a:endParaRPr lang="en-US" dirty="0">
              <a:latin typeface="Gill Sans MT" panose="020B0502020104020203" pitchFamily="34" charset="0"/>
            </a:endParaRPr>
          </a:p>
          <a:p>
            <a:pPr marL="1052830" lvl="1" indent="-285750" fontAlgn="base">
              <a:spcBef>
                <a:spcPts val="450"/>
              </a:spcBef>
              <a:buFont typeface="Wingdings" panose="05000000000000000000" pitchFamily="2" charset="2"/>
              <a:buChar char="Ø"/>
            </a:pPr>
            <a:r>
              <a:rPr lang="en-US" b="0" i="0" u="none" strike="noStrike" dirty="0">
                <a:solidFill>
                  <a:srgbClr val="000000"/>
                </a:solidFill>
                <a:effectLst/>
                <a:latin typeface="Gill Sans MT" panose="020B0502020104020203" pitchFamily="34" charset="0"/>
              </a:rPr>
              <a:t>Chemical name - Dimethoate</a:t>
            </a:r>
            <a:endParaRPr lang="en-US" dirty="0">
              <a:latin typeface="Gill Sans MT" panose="020B0502020104020203" pitchFamily="34" charset="0"/>
            </a:endParaRPr>
          </a:p>
          <a:p>
            <a:pPr marL="595630" indent="-285750" fontAlgn="base">
              <a:spcBef>
                <a:spcPts val="450"/>
              </a:spcBef>
              <a:buFont typeface="Arial" panose="020B0604020202020204" pitchFamily="34" charset="0"/>
              <a:buChar char="•"/>
            </a:pPr>
            <a:r>
              <a:rPr lang="en-US" b="0" i="0" u="none" strike="noStrike" dirty="0">
                <a:solidFill>
                  <a:srgbClr val="000000"/>
                </a:solidFill>
                <a:effectLst/>
                <a:latin typeface="Gill Sans MT" panose="020B0502020104020203" pitchFamily="34" charset="0"/>
              </a:rPr>
              <a:t>Precautions observed while using insecticides :</a:t>
            </a:r>
          </a:p>
          <a:p>
            <a:pPr marL="1052830" lvl="1" indent="-285750" fontAlgn="base">
              <a:spcBef>
                <a:spcPts val="450"/>
              </a:spcBef>
              <a:buFont typeface="Wingdings" panose="05000000000000000000" pitchFamily="2" charset="2"/>
              <a:buChar char="Ø"/>
            </a:pPr>
            <a:r>
              <a:rPr lang="en-US" b="0" i="0" u="none" strike="noStrike" dirty="0">
                <a:solidFill>
                  <a:srgbClr val="000000"/>
                </a:solidFill>
                <a:effectLst/>
                <a:latin typeface="Gill Sans MT" panose="020B0502020104020203" pitchFamily="34" charset="0"/>
              </a:rPr>
              <a:t>Avoid direct contact with hands.</a:t>
            </a:r>
            <a:endParaRPr lang="en-US" dirty="0">
              <a:latin typeface="Gill Sans MT" panose="020B0502020104020203" pitchFamily="34" charset="0"/>
            </a:endParaRPr>
          </a:p>
          <a:p>
            <a:pPr marL="1052830" lvl="1" indent="-285750" fontAlgn="base">
              <a:spcBef>
                <a:spcPts val="450"/>
              </a:spcBef>
              <a:buFont typeface="Wingdings" panose="05000000000000000000" pitchFamily="2" charset="2"/>
              <a:buChar char="Ø"/>
            </a:pPr>
            <a:r>
              <a:rPr lang="en-US" b="0" i="0" u="none" strike="noStrike" dirty="0">
                <a:solidFill>
                  <a:srgbClr val="000000"/>
                </a:solidFill>
                <a:effectLst/>
                <a:latin typeface="Gill Sans MT" panose="020B0502020104020203" pitchFamily="34" charset="0"/>
              </a:rPr>
              <a:t>Always apply insecticide in recommended dose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3821430" y="254000"/>
            <a:ext cx="5291455" cy="706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4000" b="1" dirty="0">
                <a:solidFill>
                  <a:srgbClr val="FF0000"/>
                </a:solidFill>
                <a:latin typeface="Amasis MT Pro" panose="02040504050005020304" pitchFamily="18" charset="0"/>
              </a:rPr>
              <a:t>Seed Treatment</a:t>
            </a:r>
            <a:endPar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endParaRPr>
          </a:p>
        </p:txBody>
      </p:sp>
      <p:sp>
        <p:nvSpPr>
          <p:cNvPr id="4" name="TextBox 3"/>
          <p:cNvSpPr txBox="1"/>
          <p:nvPr/>
        </p:nvSpPr>
        <p:spPr>
          <a:xfrm>
            <a:off x="243205" y="960755"/>
            <a:ext cx="4065905" cy="156845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3200" b="1" dirty="0">
                <a:solidFill>
                  <a:srgbClr val="ED7D31">
                    <a:lumMod val="75000"/>
                  </a:srgbClr>
                </a:solidFill>
                <a:latin typeface="Amasis MT Pro" panose="02040504050005020304" pitchFamily="18" charset="0"/>
              </a:rPr>
              <a:t>Dry seed treatment demonstration</a:t>
            </a:r>
            <a:endPar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endParaRPr>
          </a:p>
        </p:txBody>
      </p:sp>
      <p:sp>
        <p:nvSpPr>
          <p:cNvPr id="7" name="Arrow: Right 6"/>
          <p:cNvSpPr/>
          <p:nvPr/>
        </p:nvSpPr>
        <p:spPr>
          <a:xfrm rot="19398512">
            <a:off x="3081278" y="2865597"/>
            <a:ext cx="1315881" cy="306537"/>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Arrow: Right 11"/>
          <p:cNvSpPr/>
          <p:nvPr/>
        </p:nvSpPr>
        <p:spPr>
          <a:xfrm rot="2124673">
            <a:off x="7435113" y="3002641"/>
            <a:ext cx="1401901" cy="29454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304315" y="2534377"/>
            <a:ext cx="2808338" cy="2842653"/>
            <a:chOff x="499963" y="2453787"/>
            <a:chExt cx="2808338" cy="2842653"/>
          </a:xfrm>
        </p:grpSpPr>
        <p:pic>
          <p:nvPicPr>
            <p:cNvPr id="14" name="Picture 13" descr="A group of people standing in a room&#10;&#10;Description automatically generated with medium confidence"/>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3813" y="2453787"/>
              <a:ext cx="2794488" cy="2095866"/>
            </a:xfrm>
            <a:prstGeom prst="rect">
              <a:avLst/>
            </a:prstGeom>
            <a:ln w="19050">
              <a:solidFill>
                <a:srgbClr val="E9921F"/>
              </a:solidFill>
            </a:ln>
          </p:spPr>
        </p:pic>
        <p:sp>
          <p:nvSpPr>
            <p:cNvPr id="16" name="TextBox 15"/>
            <p:cNvSpPr txBox="1"/>
            <p:nvPr/>
          </p:nvSpPr>
          <p:spPr>
            <a:xfrm>
              <a:off x="499963" y="4562257"/>
              <a:ext cx="2808337" cy="734183"/>
            </a:xfrm>
            <a:prstGeom prst="rect">
              <a:avLst/>
            </a:prstGeom>
            <a:noFill/>
            <a:ln w="19050">
              <a:solidFill>
                <a:srgbClr val="E9921F"/>
              </a:solidFill>
            </a:ln>
          </p:spPr>
          <p:txBody>
            <a:bodyPr wrap="square">
              <a:spAutoFit/>
            </a:bodyPr>
            <a:lstStyle/>
            <a:p>
              <a:pPr algn="just"/>
              <a:r>
                <a:rPr lang="en-US" sz="1400" dirty="0">
                  <a:latin typeface="Gill Sans MT" panose="020B0502020104020203" pitchFamily="34" charset="0"/>
                </a:rPr>
                <a:t>10 kg of  linseed was taken in 10 different bags containing 1 kg of linseed each</a:t>
              </a:r>
            </a:p>
          </p:txBody>
        </p:sp>
      </p:grpSp>
      <p:grpSp>
        <p:nvGrpSpPr>
          <p:cNvPr id="6" name="Group 5"/>
          <p:cNvGrpSpPr/>
          <p:nvPr/>
        </p:nvGrpSpPr>
        <p:grpSpPr>
          <a:xfrm>
            <a:off x="4449878" y="1199020"/>
            <a:ext cx="2938065" cy="2721274"/>
            <a:chOff x="4326319" y="1203420"/>
            <a:chExt cx="2938065" cy="2721274"/>
          </a:xfrm>
        </p:grpSpPr>
        <p:pic>
          <p:nvPicPr>
            <p:cNvPr id="18" name="Picture 17" descr="A picture containing text, person, people, group&#10;&#10;Description automatically generated"/>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26319" y="1203420"/>
              <a:ext cx="2938065" cy="2203549"/>
            </a:xfrm>
            <a:prstGeom prst="rect">
              <a:avLst/>
            </a:prstGeom>
            <a:ln w="19050">
              <a:solidFill>
                <a:srgbClr val="E9921F"/>
              </a:solidFill>
            </a:ln>
          </p:spPr>
        </p:pic>
        <p:sp>
          <p:nvSpPr>
            <p:cNvPr id="20" name="TextBox 19"/>
            <p:cNvSpPr txBox="1"/>
            <p:nvPr/>
          </p:nvSpPr>
          <p:spPr>
            <a:xfrm>
              <a:off x="4326319" y="3401474"/>
              <a:ext cx="2938065" cy="523220"/>
            </a:xfrm>
            <a:prstGeom prst="rect">
              <a:avLst/>
            </a:prstGeom>
            <a:noFill/>
            <a:ln w="19050">
              <a:solidFill>
                <a:srgbClr val="E9921F"/>
              </a:solidFill>
            </a:ln>
          </p:spPr>
          <p:txBody>
            <a:bodyPr wrap="square">
              <a:spAutoFit/>
            </a:bodyPr>
            <a:lstStyle/>
            <a:p>
              <a:pPr algn="just"/>
              <a:r>
                <a:rPr lang="en-US" sz="1400" dirty="0">
                  <a:latin typeface="Gill Sans MT" panose="020B0502020104020203" pitchFamily="34" charset="0"/>
                </a:rPr>
                <a:t>One bag was picked and 2 g of thiram was added  into the bag using  gloves</a:t>
              </a:r>
            </a:p>
          </p:txBody>
        </p:sp>
      </p:grpSp>
      <p:grpSp>
        <p:nvGrpSpPr>
          <p:cNvPr id="8" name="Group 7"/>
          <p:cNvGrpSpPr/>
          <p:nvPr/>
        </p:nvGrpSpPr>
        <p:grpSpPr>
          <a:xfrm>
            <a:off x="8905387" y="2300794"/>
            <a:ext cx="3059724" cy="3216495"/>
            <a:chOff x="8458932" y="1662306"/>
            <a:chExt cx="3059724" cy="3216495"/>
          </a:xfrm>
        </p:grpSpPr>
        <p:pic>
          <p:nvPicPr>
            <p:cNvPr id="22" name="Picture 21" descr="A group of people standing in a room&#10;&#10;Description automatically generated with low confidence"/>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77250" y="1662306"/>
              <a:ext cx="3023088" cy="2267317"/>
            </a:xfrm>
            <a:prstGeom prst="rect">
              <a:avLst/>
            </a:prstGeom>
            <a:ln w="19050">
              <a:solidFill>
                <a:srgbClr val="E9921F"/>
              </a:solidFill>
            </a:ln>
          </p:spPr>
        </p:pic>
        <p:sp>
          <p:nvSpPr>
            <p:cNvPr id="24" name="TextBox 23"/>
            <p:cNvSpPr txBox="1"/>
            <p:nvPr/>
          </p:nvSpPr>
          <p:spPr>
            <a:xfrm>
              <a:off x="8458932" y="3924694"/>
              <a:ext cx="3059724" cy="954107"/>
            </a:xfrm>
            <a:prstGeom prst="rect">
              <a:avLst/>
            </a:prstGeom>
            <a:noFill/>
            <a:ln w="19050">
              <a:solidFill>
                <a:srgbClr val="E9921F"/>
              </a:solidFill>
            </a:ln>
          </p:spPr>
          <p:txBody>
            <a:bodyPr wrap="square">
              <a:spAutoFit/>
            </a:bodyPr>
            <a:lstStyle/>
            <a:p>
              <a:pPr algn="just"/>
              <a:r>
                <a:rPr lang="en-US" sz="1400" dirty="0">
                  <a:latin typeface="Gill Sans MT" panose="020B0502020104020203" pitchFamily="34" charset="0"/>
                </a:rPr>
                <a:t>Bag was shaken so that it could get mixed thoroughly and a thin layer of fungicide was formed around the seeds (mouth of bags must be held tightly)</a:t>
              </a:r>
            </a:p>
          </p:txBody>
        </p:sp>
      </p:grpSp>
      <p:grpSp>
        <p:nvGrpSpPr>
          <p:cNvPr id="9" name="Group 8"/>
          <p:cNvGrpSpPr/>
          <p:nvPr/>
        </p:nvGrpSpPr>
        <p:grpSpPr>
          <a:xfrm>
            <a:off x="3202482" y="4341204"/>
            <a:ext cx="4489538" cy="2431073"/>
            <a:chOff x="3210806" y="4301643"/>
            <a:chExt cx="4489538" cy="2431073"/>
          </a:xfrm>
        </p:grpSpPr>
        <p:pic>
          <p:nvPicPr>
            <p:cNvPr id="26" name="Picture 25" descr="A group of people posing for a photo&#10;&#10;Description automatically generated"/>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58913" y="4301643"/>
              <a:ext cx="3241431" cy="2431073"/>
            </a:xfrm>
            <a:prstGeom prst="rect">
              <a:avLst/>
            </a:prstGeom>
            <a:ln w="19050">
              <a:solidFill>
                <a:srgbClr val="E9921F"/>
              </a:solidFill>
            </a:ln>
          </p:spPr>
        </p:pic>
        <p:sp>
          <p:nvSpPr>
            <p:cNvPr id="28" name="TextBox 27"/>
            <p:cNvSpPr txBox="1"/>
            <p:nvPr/>
          </p:nvSpPr>
          <p:spPr>
            <a:xfrm>
              <a:off x="3210806" y="4412505"/>
              <a:ext cx="1229789" cy="2246769"/>
            </a:xfrm>
            <a:prstGeom prst="rect">
              <a:avLst/>
            </a:prstGeom>
            <a:noFill/>
            <a:ln w="19050">
              <a:solidFill>
                <a:srgbClr val="E9921F"/>
              </a:solidFill>
            </a:ln>
          </p:spPr>
          <p:txBody>
            <a:bodyPr wrap="square">
              <a:spAutoFit/>
            </a:bodyPr>
            <a:lstStyle/>
            <a:p>
              <a:pPr algn="just"/>
              <a:r>
                <a:rPr lang="en-US" sz="1400" dirty="0">
                  <a:latin typeface="Gill Sans MT" panose="020B0502020104020203" pitchFamily="34" charset="0"/>
                </a:rPr>
                <a:t>Bags were handed over to the farmers. We told them to leave it for 24 hours and then sow it immediately in the fields</a:t>
              </a:r>
            </a:p>
          </p:txBody>
        </p:sp>
      </p:grpSp>
      <p:sp>
        <p:nvSpPr>
          <p:cNvPr id="11" name="Arrow: Right 10"/>
          <p:cNvSpPr/>
          <p:nvPr/>
        </p:nvSpPr>
        <p:spPr>
          <a:xfrm rot="8314363">
            <a:off x="7693533" y="4630166"/>
            <a:ext cx="1192021" cy="29454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51563" y="321590"/>
            <a:ext cx="7688873"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What is RAWE?</a:t>
            </a:r>
          </a:p>
        </p:txBody>
      </p:sp>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grpSp>
        <p:nvGrpSpPr>
          <p:cNvPr id="15" name="Group 14"/>
          <p:cNvGrpSpPr/>
          <p:nvPr/>
        </p:nvGrpSpPr>
        <p:grpSpPr>
          <a:xfrm>
            <a:off x="359509" y="1041527"/>
            <a:ext cx="11453494" cy="1515148"/>
            <a:chOff x="692126" y="2510452"/>
            <a:chExt cx="10701666" cy="1515148"/>
          </a:xfrm>
        </p:grpSpPr>
        <p:sp>
          <p:nvSpPr>
            <p:cNvPr id="13" name="Rounded Rectangle 8"/>
            <p:cNvSpPr/>
            <p:nvPr/>
          </p:nvSpPr>
          <p:spPr>
            <a:xfrm>
              <a:off x="1931092" y="2825271"/>
              <a:ext cx="9462700" cy="1200329"/>
            </a:xfrm>
            <a:prstGeom prst="roundRect">
              <a:avLst>
                <a:gd name="adj" fmla="val 0"/>
              </a:avLst>
            </a:prstGeom>
            <a:solidFill>
              <a:schemeClr val="accent1">
                <a:lumMod val="20000"/>
                <a:lumOff val="80000"/>
              </a:schemeClr>
            </a:solidFill>
            <a:ln>
              <a:solidFill>
                <a:schemeClr val="accent3">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spAutoFit/>
            </a:bodyPr>
            <a:lstStyle/>
            <a:p>
              <a:pPr algn="just"/>
              <a:endParaRPr lang="en-US" dirty="0">
                <a:solidFill>
                  <a:schemeClr val="accent1">
                    <a:lumMod val="75000"/>
                  </a:schemeClr>
                </a:solidFill>
                <a:latin typeface="Gill Sans MT" panose="020B0502020104020203" pitchFamily="34" charset="77"/>
              </a:endParaRPr>
            </a:p>
            <a:p>
              <a:pPr marL="285750" indent="-285750" algn="just">
                <a:buFont typeface="Arial" panose="020B0604020202020204" pitchFamily="34" charset="0"/>
                <a:buChar char="•"/>
              </a:pPr>
              <a:r>
                <a:rPr kumimoji="0" lang="en-US" sz="1800" b="0"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In India, Randhawa Committee, in 1992, recommended RAWE </a:t>
              </a:r>
              <a:r>
                <a:rPr kumimoji="0" lang="en-US" sz="1800" b="0" i="0" u="none" strike="noStrike" kern="1200" cap="none" spc="0" normalizeH="0" baseline="0" noProof="0" dirty="0" err="1">
                  <a:ln>
                    <a:noFill/>
                  </a:ln>
                  <a:solidFill>
                    <a:schemeClr val="tx1"/>
                  </a:solidFill>
                  <a:effectLst/>
                  <a:uLnTx/>
                  <a:uFillTx/>
                  <a:latin typeface="Gill Sans MT" panose="020B0502020104020203" pitchFamily="34" charset="0"/>
                  <a:ea typeface="+mn-ea"/>
                  <a:cs typeface="+mn-cs"/>
                </a:rPr>
                <a:t>programme</a:t>
              </a:r>
              <a:r>
                <a:rPr kumimoji="0" lang="en-US" sz="1800" b="0"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 for imparting pragmatism to the agricultural curriculum. </a:t>
              </a:r>
            </a:p>
            <a:p>
              <a:pPr marL="285750" indent="-285750" algn="just">
                <a:buFont typeface="Arial" panose="020B0604020202020204" pitchFamily="34" charset="0"/>
                <a:buChar char="•"/>
              </a:pPr>
              <a:r>
                <a:rPr kumimoji="0" lang="en-US" sz="1800" b="0"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The </a:t>
              </a:r>
              <a:r>
                <a:rPr kumimoji="0" lang="en-US" sz="1800" b="0" i="0" u="none" strike="noStrike" kern="1200" cap="none" spc="0" normalizeH="0" baseline="0" noProof="0" dirty="0" err="1">
                  <a:ln>
                    <a:noFill/>
                  </a:ln>
                  <a:solidFill>
                    <a:schemeClr val="tx1"/>
                  </a:solidFill>
                  <a:effectLst/>
                  <a:uLnTx/>
                  <a:uFillTx/>
                  <a:latin typeface="Gill Sans MT" panose="020B0502020104020203" pitchFamily="34" charset="0"/>
                  <a:ea typeface="+mn-ea"/>
                  <a:cs typeface="+mn-cs"/>
                </a:rPr>
                <a:t>programme</a:t>
              </a:r>
              <a:r>
                <a:rPr kumimoji="0" lang="en-US" sz="1800" b="0"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 was first put to test</a:t>
              </a:r>
              <a:r>
                <a:rPr lang="en-US" sz="1800" dirty="0">
                  <a:solidFill>
                    <a:schemeClr val="tx1"/>
                  </a:solidFill>
                  <a:latin typeface="Gill Sans MT" panose="020B0502020104020203" pitchFamily="34" charset="0"/>
                </a:rPr>
                <a:t> in 1995-96</a:t>
              </a:r>
            </a:p>
          </p:txBody>
        </p:sp>
        <p:sp>
          <p:nvSpPr>
            <p:cNvPr id="14" name="Rounded Rectangle 11"/>
            <p:cNvSpPr/>
            <p:nvPr/>
          </p:nvSpPr>
          <p:spPr>
            <a:xfrm>
              <a:off x="692126" y="2510452"/>
              <a:ext cx="2514345" cy="600311"/>
            </a:xfrm>
            <a:prstGeom prst="round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latin typeface="Gill Sans MT" panose="020B0502020104020203" pitchFamily="34" charset="77"/>
                </a:rPr>
                <a:t>History</a:t>
              </a:r>
            </a:p>
          </p:txBody>
        </p:sp>
      </p:grpSp>
      <p:sp>
        <p:nvSpPr>
          <p:cNvPr id="16" name="Rectangle 15"/>
          <p:cNvSpPr/>
          <p:nvPr/>
        </p:nvSpPr>
        <p:spPr>
          <a:xfrm>
            <a:off x="691387" y="3322279"/>
            <a:ext cx="5404612" cy="3247043"/>
          </a:xfrm>
          <a:prstGeom prst="rect">
            <a:avLst/>
          </a:prstGeom>
          <a:solidFill>
            <a:schemeClr val="accent6">
              <a:lumMod val="20000"/>
              <a:lumOff val="80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285750" marR="0" lvl="0" indent="-28575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endParaRPr lang="en-US" dirty="0">
              <a:solidFill>
                <a:schemeClr val="tx1"/>
              </a:solidFill>
              <a:latin typeface="Gill Sans MT" panose="020B0502020104020203" pitchFamily="34" charset="0"/>
            </a:endParaRPr>
          </a:p>
          <a:p>
            <a:pPr marL="285750" marR="0" lvl="0" indent="-28575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lang="en-US" dirty="0">
                <a:solidFill>
                  <a:schemeClr val="tx1"/>
                </a:solidFill>
                <a:latin typeface="Gill Sans MT" panose="020B0502020104020203" pitchFamily="34" charset="0"/>
              </a:rPr>
              <a:t>Inspire l</a:t>
            </a:r>
            <a:r>
              <a:rPr kumimoji="0" lang="en-US" b="0"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earning by doing</a:t>
            </a:r>
          </a:p>
          <a:p>
            <a:pPr marL="285750" marR="0" lvl="0" indent="-28575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lang="en-US" dirty="0">
                <a:solidFill>
                  <a:schemeClr val="tx1"/>
                </a:solidFill>
                <a:latin typeface="Gill Sans MT" panose="020B0502020104020203" pitchFamily="34" charset="0"/>
              </a:rPr>
              <a:t>Understanding the socio-economic status of rural people</a:t>
            </a:r>
          </a:p>
          <a:p>
            <a:pPr marL="285750" marR="0" lvl="0" indent="-28575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kumimoji="0" lang="en-US" b="0"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Application of our 3 years of theoretical curriculum</a:t>
            </a:r>
          </a:p>
          <a:p>
            <a:pPr marL="285750" marR="0" lvl="0" indent="-28575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kumimoji="0" lang="en-US" b="0"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Learning to accept the indigenous knowledge of the farmers</a:t>
            </a:r>
          </a:p>
          <a:p>
            <a:pPr marL="285750" marR="0" lvl="0" indent="-28575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kumimoji="0" lang="en-US" b="0"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Boost confidence and develop competency in the students to solve the problems related to agriculture at ground level</a:t>
            </a:r>
          </a:p>
        </p:txBody>
      </p:sp>
      <p:sp>
        <p:nvSpPr>
          <p:cNvPr id="17" name="Rounded Rectangle 7 1"/>
          <p:cNvSpPr/>
          <p:nvPr/>
        </p:nvSpPr>
        <p:spPr>
          <a:xfrm>
            <a:off x="1933332" y="3022123"/>
            <a:ext cx="2652016" cy="600312"/>
          </a:xfrm>
          <a:prstGeom prst="roundRect">
            <a:avLst/>
          </a:prstGeom>
          <a:solidFill>
            <a:srgbClr val="A8BA6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800" fontAlgn="auto">
              <a:spcBef>
                <a:spcPts val="0"/>
              </a:spcBef>
              <a:spcAft>
                <a:spcPts val="0"/>
              </a:spcAft>
            </a:pPr>
            <a:r>
              <a:rPr lang="en-US" sz="3200" dirty="0">
                <a:solidFill>
                  <a:prstClr val="white"/>
                </a:solidFill>
                <a:latin typeface="Gill Sans MT" panose="020B0502020104020203" pitchFamily="34" charset="77"/>
              </a:rPr>
              <a:t>Objective</a:t>
            </a:r>
          </a:p>
        </p:txBody>
      </p:sp>
      <p:sp>
        <p:nvSpPr>
          <p:cNvPr id="4" name="Rounded Rectangle 8"/>
          <p:cNvSpPr/>
          <p:nvPr/>
        </p:nvSpPr>
        <p:spPr>
          <a:xfrm>
            <a:off x="6243404" y="3322279"/>
            <a:ext cx="5569599" cy="3247043"/>
          </a:xfrm>
          <a:prstGeom prst="roundRect">
            <a:avLst>
              <a:gd name="adj" fmla="val 0"/>
            </a:avLst>
          </a:prstGeom>
          <a:solidFill>
            <a:schemeClr val="accent2">
              <a:lumMod val="20000"/>
              <a:lumOff val="80000"/>
            </a:schemeClr>
          </a:solidFill>
          <a:ln>
            <a:solidFill>
              <a:schemeClr val="accent3">
                <a:lumMod val="50000"/>
              </a:schemeClr>
            </a:solidFill>
          </a:ln>
          <a:effectLst/>
        </p:spPr>
        <p:style>
          <a:lnRef idx="1">
            <a:schemeClr val="accent1"/>
          </a:lnRef>
          <a:fillRef idx="3">
            <a:schemeClr val="accent1"/>
          </a:fillRef>
          <a:effectRef idx="2">
            <a:schemeClr val="accent1"/>
          </a:effectRef>
          <a:fontRef idx="minor">
            <a:schemeClr val="lt1"/>
          </a:fontRef>
        </p:style>
        <p:txBody>
          <a:bodyPr wrap="square" rtlCol="0" anchor="ctr">
            <a:normAutofit/>
          </a:bodyPr>
          <a:lstStyle/>
          <a:p>
            <a:pPr marR="0" lvl="0" algn="just" defTabSz="685800" rtl="0" eaLnBrk="1" fontAlgn="auto" latinLnBrk="0" hangingPunct="1">
              <a:lnSpc>
                <a:spcPct val="100000"/>
              </a:lnSpc>
              <a:spcBef>
                <a:spcPts val="0"/>
              </a:spcBef>
              <a:spcAft>
                <a:spcPts val="600"/>
              </a:spcAft>
              <a:buClrTx/>
              <a:buSzTx/>
              <a:defRPr/>
            </a:pPr>
            <a:endParaRPr kumimoji="0" lang="en-US" sz="1800" b="1"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endParaRPr>
          </a:p>
          <a:p>
            <a:pPr marL="342900" marR="0" lvl="0" indent="-34290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kumimoji="0" lang="en-US" sz="1800" b="1"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Inadequate time</a:t>
            </a:r>
            <a:r>
              <a:rPr kumimoji="0" lang="en-US" sz="1800" b="0"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 – the provided time limit for RAWE was not enough for exploring all the problems of the farmers</a:t>
            </a:r>
          </a:p>
          <a:p>
            <a:pPr marL="342900" marR="0" lvl="0" indent="-34290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kumimoji="0" lang="en-US" sz="1800" b="1"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Small size of target respondents</a:t>
            </a:r>
          </a:p>
          <a:p>
            <a:pPr marL="342900" marR="0" lvl="0" indent="-34290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kumimoji="0" lang="en-US" sz="1800" b="1"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Homogeneity of target people</a:t>
            </a:r>
          </a:p>
          <a:p>
            <a:pPr marL="342900" marR="0" lvl="0" indent="-34290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lang="en-US" sz="1800" b="1" dirty="0">
                <a:solidFill>
                  <a:schemeClr val="tx1"/>
                </a:solidFill>
                <a:latin typeface="Gill Sans MT" panose="020B0502020104020203" pitchFamily="34" charset="0"/>
              </a:rPr>
              <a:t>Very little fund allotted for the course</a:t>
            </a:r>
          </a:p>
          <a:p>
            <a:pPr marL="342900" marR="0" lvl="0" indent="-34290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kumimoji="0" lang="en-US" sz="1800" b="1"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rPr>
              <a:t>Information </a:t>
            </a:r>
            <a:r>
              <a:rPr lang="en-US" sz="1800" b="1" dirty="0">
                <a:solidFill>
                  <a:schemeClr val="tx1"/>
                </a:solidFill>
                <a:latin typeface="Gill Sans MT" panose="020B0502020104020203" pitchFamily="34" charset="0"/>
              </a:rPr>
              <a:t>of crops only from single season was available</a:t>
            </a:r>
            <a:endParaRPr kumimoji="0" lang="en-US" sz="1800" b="1" i="0" u="none" strike="noStrike" kern="1200" cap="none" spc="0" normalizeH="0" baseline="0" noProof="0" dirty="0">
              <a:ln>
                <a:noFill/>
              </a:ln>
              <a:solidFill>
                <a:schemeClr val="tx1"/>
              </a:solidFill>
              <a:effectLst/>
              <a:uLnTx/>
              <a:uFillTx/>
              <a:latin typeface="Gill Sans MT" panose="020B0502020104020203" pitchFamily="34" charset="0"/>
              <a:ea typeface="+mn-ea"/>
              <a:cs typeface="+mn-cs"/>
            </a:endParaRPr>
          </a:p>
        </p:txBody>
      </p:sp>
      <p:sp>
        <p:nvSpPr>
          <p:cNvPr id="5" name="Rounded Rectangle 11"/>
          <p:cNvSpPr/>
          <p:nvPr/>
        </p:nvSpPr>
        <p:spPr>
          <a:xfrm>
            <a:off x="7682710" y="3022124"/>
            <a:ext cx="2690986" cy="600311"/>
          </a:xfrm>
          <a:prstGeom prst="round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latin typeface="Gill Sans MT" panose="020B0502020104020203" pitchFamily="34" charset="77"/>
              </a:rPr>
              <a:t>Limitations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4396"/>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18526" y="193976"/>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Crop disease profile</a:t>
            </a:r>
          </a:p>
        </p:txBody>
      </p:sp>
      <p:graphicFrame>
        <p:nvGraphicFramePr>
          <p:cNvPr id="4" name="Table 4"/>
          <p:cNvGraphicFramePr>
            <a:graphicFrameLocks noGrp="1"/>
          </p:cNvGraphicFramePr>
          <p:nvPr/>
        </p:nvGraphicFramePr>
        <p:xfrm>
          <a:off x="162658" y="901862"/>
          <a:ext cx="11860822" cy="5908976"/>
        </p:xfrm>
        <a:graphic>
          <a:graphicData uri="http://schemas.openxmlformats.org/drawingml/2006/table">
            <a:tbl>
              <a:tblPr firstRow="1" bandRow="1">
                <a:tableStyleId>{5C22544A-7EE6-4342-B048-85BDC9FD1C3A}</a:tableStyleId>
              </a:tblPr>
              <a:tblGrid>
                <a:gridCol w="569961">
                  <a:extLst>
                    <a:ext uri="{9D8B030D-6E8A-4147-A177-3AD203B41FA5}">
                      <a16:colId xmlns:a16="http://schemas.microsoft.com/office/drawing/2014/main" val="20000"/>
                    </a:ext>
                  </a:extLst>
                </a:gridCol>
                <a:gridCol w="740581">
                  <a:extLst>
                    <a:ext uri="{9D8B030D-6E8A-4147-A177-3AD203B41FA5}">
                      <a16:colId xmlns:a16="http://schemas.microsoft.com/office/drawing/2014/main" val="20001"/>
                    </a:ext>
                  </a:extLst>
                </a:gridCol>
                <a:gridCol w="1005840">
                  <a:extLst>
                    <a:ext uri="{9D8B030D-6E8A-4147-A177-3AD203B41FA5}">
                      <a16:colId xmlns:a16="http://schemas.microsoft.com/office/drawing/2014/main" val="20002"/>
                    </a:ext>
                  </a:extLst>
                </a:gridCol>
                <a:gridCol w="2087880">
                  <a:extLst>
                    <a:ext uri="{9D8B030D-6E8A-4147-A177-3AD203B41FA5}">
                      <a16:colId xmlns:a16="http://schemas.microsoft.com/office/drawing/2014/main" val="20003"/>
                    </a:ext>
                  </a:extLst>
                </a:gridCol>
                <a:gridCol w="995680">
                  <a:extLst>
                    <a:ext uri="{9D8B030D-6E8A-4147-A177-3AD203B41FA5}">
                      <a16:colId xmlns:a16="http://schemas.microsoft.com/office/drawing/2014/main" val="20004"/>
                    </a:ext>
                  </a:extLst>
                </a:gridCol>
                <a:gridCol w="2448560">
                  <a:extLst>
                    <a:ext uri="{9D8B030D-6E8A-4147-A177-3AD203B41FA5}">
                      <a16:colId xmlns:a16="http://schemas.microsoft.com/office/drawing/2014/main" val="20005"/>
                    </a:ext>
                  </a:extLst>
                </a:gridCol>
                <a:gridCol w="4012320">
                  <a:extLst>
                    <a:ext uri="{9D8B030D-6E8A-4147-A177-3AD203B41FA5}">
                      <a16:colId xmlns:a16="http://schemas.microsoft.com/office/drawing/2014/main" val="20006"/>
                    </a:ext>
                  </a:extLst>
                </a:gridCol>
              </a:tblGrid>
              <a:tr h="619850">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Sl.</a:t>
                      </a:r>
                      <a:endParaRPr lang="en-US" sz="1700" b="0" dirty="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a:solidFill>
                            <a:srgbClr val="000000"/>
                          </a:solidFill>
                          <a:effectLst/>
                          <a:latin typeface="Gill Sans MT" panose="020B0502020104020203" pitchFamily="34" charset="0"/>
                        </a:rPr>
                        <a:t>Crop</a:t>
                      </a:r>
                      <a:endParaRPr lang="en-US" sz="1700" b="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a:solidFill>
                            <a:srgbClr val="000000"/>
                          </a:solidFill>
                          <a:effectLst/>
                          <a:latin typeface="Gill Sans MT" panose="020B0502020104020203" pitchFamily="34" charset="0"/>
                        </a:rPr>
                        <a:t>Disease</a:t>
                      </a:r>
                      <a:endParaRPr lang="en-US" sz="1700" b="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a:solidFill>
                            <a:srgbClr val="000000"/>
                          </a:solidFill>
                          <a:effectLst/>
                          <a:latin typeface="Gill Sans MT" panose="020B0502020104020203" pitchFamily="34" charset="0"/>
                        </a:rPr>
                        <a:t>Symptoms</a:t>
                      </a:r>
                      <a:endParaRPr lang="en-US" sz="1700" b="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Farmers</a:t>
                      </a:r>
                      <a:endParaRPr lang="en-US" sz="1700" b="0" dirty="0">
                        <a:effectLst/>
                        <a:latin typeface="Gill Sans MT" panose="020B0502020104020203" pitchFamily="34" charset="0"/>
                      </a:endParaRPr>
                    </a:p>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Practice</a:t>
                      </a:r>
                      <a:endParaRPr lang="en-US" sz="1700" b="0" dirty="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Recommendations</a:t>
                      </a:r>
                      <a:endParaRPr lang="en-US" sz="1700" b="0" dirty="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a:solidFill>
                            <a:srgbClr val="000000"/>
                          </a:solidFill>
                          <a:effectLst/>
                          <a:latin typeface="Gill Sans MT" panose="020B0502020104020203" pitchFamily="34" charset="0"/>
                        </a:rPr>
                        <a:t>IDM</a:t>
                      </a:r>
                      <a:endParaRPr lang="en-US" sz="1700" b="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0"/>
                  </a:ext>
                </a:extLst>
              </a:tr>
              <a:tr h="1366598">
                <a:tc>
                  <a:txBody>
                    <a:bodyPr/>
                    <a:lstStyle/>
                    <a:p>
                      <a:pPr algn="just" rtl="0" fontAlgn="t">
                        <a:spcBef>
                          <a:spcPts val="0"/>
                        </a:spcBef>
                        <a:spcAft>
                          <a:spcPts val="0"/>
                        </a:spcAft>
                      </a:pPr>
                      <a:r>
                        <a:rPr lang="en-US" sz="1700" b="0" i="0" u="none" strike="noStrike">
                          <a:solidFill>
                            <a:srgbClr val="000000"/>
                          </a:solidFill>
                          <a:effectLst/>
                          <a:latin typeface="Gill Sans MT" panose="020B0502020104020203" pitchFamily="34" charset="0"/>
                        </a:rPr>
                        <a:t>1.</a:t>
                      </a:r>
                      <a:endParaRPr lang="en-US" sz="1700" b="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Mustard</a:t>
                      </a:r>
                      <a:endParaRPr lang="en-US" sz="1700" b="0" dirty="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Alternaria blight</a:t>
                      </a:r>
                      <a:endParaRPr lang="en-US" sz="1700" b="0" dirty="0">
                        <a:effectLst/>
                        <a:latin typeface="Gill Sans MT" panose="020B0502020104020203" pitchFamily="34" charset="0"/>
                      </a:endParaRPr>
                    </a:p>
                  </a:txBody>
                  <a:tcPr marL="63500" marR="63500" marT="63500" marB="63500"/>
                </a:tc>
                <a:tc>
                  <a:txBody>
                    <a:bodyPr/>
                    <a:lstStyle/>
                    <a:p>
                      <a:pPr marL="0" indent="0" algn="just" rtl="0" fontAlgn="t">
                        <a:spcBef>
                          <a:spcPts val="0"/>
                        </a:spcBef>
                        <a:spcAft>
                          <a:spcPts val="0"/>
                        </a:spcAft>
                        <a:buFont typeface="Arial" panose="020B0604020202020204" pitchFamily="34" charset="0"/>
                        <a:buNone/>
                      </a:pPr>
                      <a:r>
                        <a:rPr lang="en-US" sz="1700" b="0" i="0" u="none" strike="noStrike" dirty="0">
                          <a:solidFill>
                            <a:srgbClr val="000000"/>
                          </a:solidFill>
                          <a:effectLst/>
                          <a:latin typeface="Gill Sans MT" panose="020B0502020104020203" pitchFamily="34" charset="0"/>
                        </a:rPr>
                        <a:t>Small circular brown spots</a:t>
                      </a:r>
                      <a:r>
                        <a:rPr lang="en-US" sz="1700" b="0" i="0" u="none" strike="noStrike" dirty="0">
                          <a:solidFill>
                            <a:schemeClr val="dk1"/>
                          </a:solidFill>
                          <a:effectLst/>
                          <a:latin typeface="Gill Sans MT" panose="020B0502020104020203" pitchFamily="34" charset="0"/>
                        </a:rPr>
                        <a:t>, </a:t>
                      </a:r>
                      <a:r>
                        <a:rPr lang="en-US" sz="1700" b="0" i="0" u="none" strike="noStrike" dirty="0">
                          <a:solidFill>
                            <a:srgbClr val="000000"/>
                          </a:solidFill>
                          <a:effectLst/>
                          <a:latin typeface="Gill Sans MT" panose="020B0502020104020203" pitchFamily="34" charset="0"/>
                        </a:rPr>
                        <a:t>Enlarge form concentric rings, cover large patches</a:t>
                      </a:r>
                      <a:endParaRPr lang="en-US" sz="1700" b="0" dirty="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10 ml of SAAF in 20 </a:t>
                      </a:r>
                      <a:r>
                        <a:rPr lang="en-US" sz="1700" b="0" i="0" u="none" strike="noStrike" dirty="0" err="1">
                          <a:solidFill>
                            <a:srgbClr val="000000"/>
                          </a:solidFill>
                          <a:effectLst/>
                          <a:latin typeface="Gill Sans MT" panose="020B0502020104020203" pitchFamily="34" charset="0"/>
                        </a:rPr>
                        <a:t>litres</a:t>
                      </a:r>
                      <a:r>
                        <a:rPr lang="en-US" sz="1700" b="0" i="0" u="none" strike="noStrike" dirty="0">
                          <a:solidFill>
                            <a:srgbClr val="000000"/>
                          </a:solidFill>
                          <a:effectLst/>
                          <a:latin typeface="Gill Sans MT" panose="020B0502020104020203" pitchFamily="34" charset="0"/>
                        </a:rPr>
                        <a:t> of water.</a:t>
                      </a:r>
                      <a:endParaRPr lang="en-US" sz="1700" b="0" dirty="0">
                        <a:effectLst/>
                        <a:latin typeface="Gill Sans MT" panose="020B0502020104020203" pitchFamily="34" charset="0"/>
                      </a:endParaRPr>
                    </a:p>
                  </a:txBody>
                  <a:tcPr marL="63500" marR="63500" marT="63500" marB="63500"/>
                </a:tc>
                <a:tc>
                  <a:txBody>
                    <a:bodyPr/>
                    <a:lstStyle/>
                    <a:p>
                      <a:pPr marL="171450" indent="-1714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Early sowing and deep ploughing.</a:t>
                      </a:r>
                      <a:endParaRPr lang="en-US" sz="1700" b="0" i="0" u="none" strike="noStrike" dirty="0">
                        <a:solidFill>
                          <a:schemeClr val="dk1"/>
                        </a:solidFill>
                        <a:effectLst/>
                        <a:latin typeface="Gill Sans MT" panose="020B0502020104020203" pitchFamily="34" charset="0"/>
                      </a:endParaRPr>
                    </a:p>
                    <a:p>
                      <a:pPr marL="171450" indent="-1714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Weeding and maintenance of opt. plant population.</a:t>
                      </a:r>
                      <a:endParaRPr lang="en-US" sz="1700" b="0" dirty="0">
                        <a:effectLst/>
                        <a:latin typeface="Gill Sans MT" panose="020B0502020104020203" pitchFamily="34" charset="0"/>
                      </a:endParaRPr>
                    </a:p>
                  </a:txBody>
                  <a:tcPr marL="63500" marR="63500" marT="63500" marB="63500"/>
                </a:tc>
                <a:tc>
                  <a:txBody>
                    <a:bodyPr/>
                    <a:lstStyle/>
                    <a:p>
                      <a:pPr marL="285750" indent="-2857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Deep summer ploughing</a:t>
                      </a:r>
                    </a:p>
                    <a:p>
                      <a:pPr marL="285750" indent="-2857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Hot water treatment at 50˚c for 20 min</a:t>
                      </a:r>
                    </a:p>
                    <a:p>
                      <a:pPr marL="285750" indent="-2857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Seed treatment with </a:t>
                      </a:r>
                      <a:r>
                        <a:rPr lang="en-US" sz="1700" b="0" i="0" u="none" strike="noStrike" dirty="0" err="1">
                          <a:solidFill>
                            <a:srgbClr val="000000"/>
                          </a:solidFill>
                          <a:effectLst/>
                          <a:latin typeface="Gill Sans MT" panose="020B0502020104020203" pitchFamily="34" charset="0"/>
                        </a:rPr>
                        <a:t>Captan</a:t>
                      </a:r>
                      <a:r>
                        <a:rPr lang="en-US" sz="1700" b="0" i="0" u="none" strike="noStrike" dirty="0">
                          <a:solidFill>
                            <a:srgbClr val="000000"/>
                          </a:solidFill>
                          <a:effectLst/>
                          <a:latin typeface="Gill Sans MT" panose="020B0502020104020203" pitchFamily="34" charset="0"/>
                        </a:rPr>
                        <a:t> /Thiram @2g/kg seed</a:t>
                      </a:r>
                      <a:endParaRPr lang="en-US" sz="1700" b="0" dirty="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1"/>
                  </a:ext>
                </a:extLst>
              </a:tr>
              <a:tr h="2113346">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2.</a:t>
                      </a:r>
                      <a:endParaRPr lang="en-US" sz="1700" b="0" dirty="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Wheat</a:t>
                      </a:r>
                      <a:endParaRPr lang="en-US" sz="1700" b="0" dirty="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Loose smut </a:t>
                      </a:r>
                      <a:endParaRPr lang="en-US" sz="1700" b="0" dirty="0">
                        <a:effectLst/>
                        <a:latin typeface="Gill Sans MT" panose="020B0502020104020203" pitchFamily="34" charset="0"/>
                      </a:endParaRPr>
                    </a:p>
                  </a:txBody>
                  <a:tcPr marL="63500" marR="63500" marT="63500" marB="63500"/>
                </a:tc>
                <a:tc>
                  <a:txBody>
                    <a:bodyPr/>
                    <a:lstStyle/>
                    <a:p>
                      <a:pPr marL="171450" indent="-1714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In affected </a:t>
                      </a:r>
                      <a:r>
                        <a:rPr lang="en-US" sz="1700" b="0" i="0" u="none" strike="noStrike" dirty="0" err="1">
                          <a:solidFill>
                            <a:srgbClr val="000000"/>
                          </a:solidFill>
                          <a:effectLst/>
                          <a:latin typeface="Gill Sans MT" panose="020B0502020104020203" pitchFamily="34" charset="0"/>
                        </a:rPr>
                        <a:t>spikelets</a:t>
                      </a:r>
                      <a:r>
                        <a:rPr lang="en-US" sz="1700" b="0" i="0" u="none" strike="noStrike" dirty="0">
                          <a:solidFill>
                            <a:srgbClr val="000000"/>
                          </a:solidFill>
                          <a:effectLst/>
                          <a:latin typeface="Gill Sans MT" panose="020B0502020104020203" pitchFamily="34" charset="0"/>
                        </a:rPr>
                        <a:t>, ears transformed into black powdery masses consisting of smut pores, packed under a thin membrane.</a:t>
                      </a:r>
                      <a:endParaRPr lang="en-US" sz="1700" b="0" i="0" u="none" strike="noStrike" dirty="0">
                        <a:solidFill>
                          <a:schemeClr val="dk1"/>
                        </a:solidFill>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Nothing</a:t>
                      </a:r>
                      <a:endParaRPr lang="en-US" sz="1700" b="0" dirty="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Hot water treatment-soaking the seed in cold water for 4 </a:t>
                      </a:r>
                      <a:r>
                        <a:rPr lang="en-US" sz="1700" b="0" i="0" u="none" strike="noStrike" dirty="0" err="1">
                          <a:solidFill>
                            <a:srgbClr val="000000"/>
                          </a:solidFill>
                          <a:effectLst/>
                          <a:latin typeface="Gill Sans MT" panose="020B0502020104020203" pitchFamily="34" charset="0"/>
                        </a:rPr>
                        <a:t>hrs</a:t>
                      </a:r>
                      <a:r>
                        <a:rPr lang="en-US" sz="1700" b="0" i="0" u="none" strike="noStrike" dirty="0">
                          <a:solidFill>
                            <a:srgbClr val="000000"/>
                          </a:solidFill>
                          <a:effectLst/>
                          <a:latin typeface="Gill Sans MT" panose="020B0502020104020203" pitchFamily="34" charset="0"/>
                        </a:rPr>
                        <a:t> followed by dipping in hot water at 54-56˚c for 10 min</a:t>
                      </a:r>
                      <a:endParaRPr lang="en-US" sz="1700" b="0" dirty="0">
                        <a:effectLst/>
                        <a:latin typeface="Gill Sans MT" panose="020B0502020104020203" pitchFamily="34" charset="0"/>
                      </a:endParaRPr>
                    </a:p>
                  </a:txBody>
                  <a:tcPr marL="63500" marR="63500" marT="63500" marB="63500"/>
                </a:tc>
                <a:tc>
                  <a:txBody>
                    <a:bodyPr/>
                    <a:lstStyle/>
                    <a:p>
                      <a:pPr marL="285750" indent="-2857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Resistant variety Kalyan </a:t>
                      </a:r>
                      <a:r>
                        <a:rPr lang="en-US" sz="1700" b="0" i="0" u="none" strike="noStrike" dirty="0" err="1">
                          <a:solidFill>
                            <a:srgbClr val="000000"/>
                          </a:solidFill>
                          <a:effectLst/>
                          <a:latin typeface="Gill Sans MT" panose="020B0502020104020203" pitchFamily="34" charset="0"/>
                        </a:rPr>
                        <a:t>sona</a:t>
                      </a:r>
                      <a:r>
                        <a:rPr lang="en-US" sz="1700" b="0" i="0" u="none" strike="noStrike" dirty="0">
                          <a:solidFill>
                            <a:srgbClr val="000000"/>
                          </a:solidFill>
                          <a:effectLst/>
                          <a:latin typeface="Gill Sans MT" panose="020B0502020104020203" pitchFamily="34" charset="0"/>
                        </a:rPr>
                        <a:t>, PV18 </a:t>
                      </a:r>
                    </a:p>
                    <a:p>
                      <a:pPr marL="285750" indent="-2857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Hot water treatment at 50˚c for 20 min.</a:t>
                      </a:r>
                      <a:endParaRPr lang="en-US" sz="1700" b="0" i="0" u="none" strike="noStrike" dirty="0">
                        <a:solidFill>
                          <a:schemeClr val="dk1"/>
                        </a:solidFill>
                        <a:effectLst/>
                        <a:latin typeface="Gill Sans MT" panose="020B0502020104020203" pitchFamily="34" charset="0"/>
                      </a:endParaRPr>
                    </a:p>
                    <a:p>
                      <a:pPr marL="285750" indent="-2857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Solar heat treatment - seeds are soaked in water for 4 hours &amp; then spread in thin layer under blazing sun, when temp. rises 50˚c .</a:t>
                      </a:r>
                    </a:p>
                    <a:p>
                      <a:pPr marL="285750" indent="-2857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Seed treatment with </a:t>
                      </a:r>
                      <a:r>
                        <a:rPr lang="en-US" sz="1700" b="0" i="0" u="none" strike="noStrike" dirty="0" err="1">
                          <a:solidFill>
                            <a:srgbClr val="000000"/>
                          </a:solidFill>
                          <a:effectLst/>
                          <a:latin typeface="Gill Sans MT" panose="020B0502020104020203" pitchFamily="34" charset="0"/>
                        </a:rPr>
                        <a:t>vitavax</a:t>
                      </a:r>
                      <a:r>
                        <a:rPr lang="en-US" sz="1700" b="0" i="0" u="none" strike="noStrike" dirty="0">
                          <a:solidFill>
                            <a:srgbClr val="000000"/>
                          </a:solidFill>
                          <a:effectLst/>
                          <a:latin typeface="Gill Sans MT" panose="020B0502020104020203" pitchFamily="34" charset="0"/>
                        </a:rPr>
                        <a:t> @2-2.5 g/kg seed</a:t>
                      </a:r>
                      <a:endParaRPr lang="en-US" sz="1700" b="0" dirty="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2"/>
                  </a:ext>
                </a:extLst>
              </a:tr>
              <a:tr h="1641776">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3.</a:t>
                      </a:r>
                      <a:endParaRPr lang="en-US" sz="1700" b="0" dirty="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Potato</a:t>
                      </a:r>
                      <a:endParaRPr lang="en-US" sz="1700" b="0" dirty="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Common scab</a:t>
                      </a:r>
                      <a:endParaRPr lang="en-US" sz="1700" b="0" dirty="0">
                        <a:effectLst/>
                        <a:latin typeface="Gill Sans MT" panose="020B0502020104020203" pitchFamily="34" charset="0"/>
                      </a:endParaRPr>
                    </a:p>
                  </a:txBody>
                  <a:tcPr marL="63500" marR="63500" marT="63500" marB="63500"/>
                </a:tc>
                <a:tc>
                  <a:txBody>
                    <a:bodyPr/>
                    <a:lstStyle/>
                    <a:p>
                      <a:pPr marL="171450" indent="-1714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Small brownish, slightly raised spots on tuber coalesce &amp; become corky</a:t>
                      </a:r>
                      <a:endParaRPr lang="en-US" sz="1700" b="0" dirty="0">
                        <a:effectLst/>
                        <a:latin typeface="Gill Sans MT" panose="020B0502020104020203" pitchFamily="34" charset="0"/>
                      </a:endParaRPr>
                    </a:p>
                  </a:txBody>
                  <a:tcPr marL="63500" marR="63500" marT="63500" marB="63500"/>
                </a:tc>
                <a:tc>
                  <a:txBody>
                    <a:bodyPr/>
                    <a:lstStyle/>
                    <a:p>
                      <a:pPr algn="just" rtl="0" fontAlgn="t">
                        <a:spcBef>
                          <a:spcPts val="0"/>
                        </a:spcBef>
                        <a:spcAft>
                          <a:spcPts val="0"/>
                        </a:spcAft>
                      </a:pPr>
                      <a:r>
                        <a:rPr lang="en-US" sz="1700" b="0" i="0" u="none" strike="noStrike" dirty="0">
                          <a:solidFill>
                            <a:srgbClr val="000000"/>
                          </a:solidFill>
                          <a:effectLst/>
                          <a:latin typeface="Gill Sans MT" panose="020B0502020104020203" pitchFamily="34" charset="0"/>
                        </a:rPr>
                        <a:t>Nothing</a:t>
                      </a:r>
                      <a:endParaRPr lang="en-US" sz="1700" b="0" dirty="0">
                        <a:effectLst/>
                        <a:latin typeface="Gill Sans MT" panose="020B0502020104020203" pitchFamily="34" charset="0"/>
                      </a:endParaRPr>
                    </a:p>
                  </a:txBody>
                  <a:tcPr marL="63500" marR="63500" marT="63500" marB="63500"/>
                </a:tc>
                <a:tc>
                  <a:txBody>
                    <a:bodyPr/>
                    <a:lstStyle/>
                    <a:p>
                      <a:pPr marL="171450" indent="-1714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Crop rotation with non host plant (for 4 years)</a:t>
                      </a:r>
                      <a:endParaRPr lang="en-US" sz="1700" b="0" i="0" u="none" strike="noStrike" dirty="0">
                        <a:solidFill>
                          <a:schemeClr val="dk1"/>
                        </a:solidFill>
                        <a:effectLst/>
                        <a:latin typeface="Gill Sans MT" panose="020B0502020104020203" pitchFamily="34" charset="0"/>
                      </a:endParaRPr>
                    </a:p>
                    <a:p>
                      <a:pPr marL="171450" indent="-171450" algn="just" rtl="0" fontAlgn="t">
                        <a:spcBef>
                          <a:spcPts val="0"/>
                        </a:spcBef>
                        <a:spcAft>
                          <a:spcPts val="0"/>
                        </a:spcAft>
                        <a:buFont typeface="Arial" panose="020B0604020202020204" pitchFamily="34" charset="0"/>
                        <a:buChar char="•"/>
                      </a:pPr>
                      <a:r>
                        <a:rPr lang="en-US" sz="1700" b="0" i="0" u="none" strike="noStrike" dirty="0">
                          <a:solidFill>
                            <a:schemeClr val="dk1"/>
                          </a:solidFill>
                          <a:effectLst/>
                          <a:latin typeface="Gill Sans MT" panose="020B0502020104020203" pitchFamily="34" charset="0"/>
                        </a:rPr>
                        <a:t>U</a:t>
                      </a:r>
                      <a:r>
                        <a:rPr lang="en-US" sz="1700" b="0" i="0" u="none" strike="noStrike" dirty="0">
                          <a:solidFill>
                            <a:srgbClr val="000000"/>
                          </a:solidFill>
                          <a:effectLst/>
                          <a:latin typeface="Gill Sans MT" panose="020B0502020104020203" pitchFamily="34" charset="0"/>
                        </a:rPr>
                        <a:t>se acidic fertilizer like Calcium ammonium nitrate</a:t>
                      </a:r>
                      <a:endParaRPr lang="en-US" sz="1700" b="0" dirty="0">
                        <a:effectLst/>
                        <a:latin typeface="Gill Sans MT" panose="020B0502020104020203" pitchFamily="34" charset="0"/>
                      </a:endParaRPr>
                    </a:p>
                  </a:txBody>
                  <a:tcPr marL="63500" marR="63500" marT="63500" marB="63500"/>
                </a:tc>
                <a:tc>
                  <a:txBody>
                    <a:bodyPr/>
                    <a:lstStyle/>
                    <a:p>
                      <a:pPr marL="285750" indent="-2857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Crop rotation with non host plant (wheat, legumes)</a:t>
                      </a:r>
                      <a:endParaRPr lang="en-US" sz="1700" b="0" i="0" u="none" strike="noStrike" dirty="0">
                        <a:solidFill>
                          <a:schemeClr val="dk1"/>
                        </a:solidFill>
                        <a:effectLst/>
                        <a:latin typeface="Gill Sans MT" panose="020B0502020104020203" pitchFamily="34" charset="0"/>
                      </a:endParaRPr>
                    </a:p>
                    <a:p>
                      <a:pPr marL="285750" indent="-285750" algn="just" rtl="0" fontAlgn="t">
                        <a:spcBef>
                          <a:spcPts val="0"/>
                        </a:spcBef>
                        <a:spcAft>
                          <a:spcPts val="0"/>
                        </a:spcAft>
                        <a:buFont typeface="Arial" panose="020B0604020202020204" pitchFamily="34" charset="0"/>
                        <a:buChar char="•"/>
                      </a:pPr>
                      <a:r>
                        <a:rPr lang="en-US" sz="1700" b="0" i="0" u="none" strike="noStrike" dirty="0">
                          <a:solidFill>
                            <a:srgbClr val="000000"/>
                          </a:solidFill>
                          <a:effectLst/>
                          <a:latin typeface="Gill Sans MT" panose="020B0502020104020203" pitchFamily="34" charset="0"/>
                        </a:rPr>
                        <a:t>Crop manuring with green gram or sun hemp in kharif.</a:t>
                      </a:r>
                      <a:r>
                        <a:rPr lang="en-US" sz="1700" b="0" i="0" u="none" strike="noStrike" dirty="0">
                          <a:solidFill>
                            <a:schemeClr val="dk1"/>
                          </a:solidFill>
                          <a:effectLst/>
                          <a:latin typeface="Gill Sans MT" panose="020B0502020104020203" pitchFamily="34" charset="0"/>
                        </a:rPr>
                        <a:t> </a:t>
                      </a:r>
                    </a:p>
                    <a:p>
                      <a:pPr marL="285750" indent="-285750" algn="just" rtl="0" fontAlgn="t">
                        <a:spcBef>
                          <a:spcPts val="0"/>
                        </a:spcBef>
                        <a:spcAft>
                          <a:spcPts val="0"/>
                        </a:spcAft>
                        <a:buFont typeface="Arial" panose="020B0604020202020204" pitchFamily="34" charset="0"/>
                        <a:buChar char="•"/>
                      </a:pPr>
                      <a:r>
                        <a:rPr lang="en-US" sz="1700" b="0" i="0" u="none" strike="noStrike" dirty="0">
                          <a:solidFill>
                            <a:schemeClr val="dk1"/>
                          </a:solidFill>
                          <a:effectLst/>
                          <a:latin typeface="Gill Sans MT" panose="020B0502020104020203" pitchFamily="34" charset="0"/>
                        </a:rPr>
                        <a:t>H</a:t>
                      </a:r>
                      <a:r>
                        <a:rPr lang="en-US" sz="1700" b="0" i="0" u="none" strike="noStrike" dirty="0">
                          <a:solidFill>
                            <a:srgbClr val="000000"/>
                          </a:solidFill>
                          <a:effectLst/>
                          <a:latin typeface="Gill Sans MT" panose="020B0502020104020203" pitchFamily="34" charset="0"/>
                        </a:rPr>
                        <a:t>old PH at about 5.3 by adding Sulphur</a:t>
                      </a:r>
                      <a:endParaRPr lang="en-US" sz="1700" b="0" dirty="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3"/>
                  </a:ext>
                </a:extLst>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people holding a sign&#10;&#10;Description automatically generated with medium confidence"/>
          <p:cNvPicPr>
            <a:picLocks noChangeAspect="1"/>
          </p:cNvPicPr>
          <p:nvPr/>
        </p:nvPicPr>
        <p:blipFill rotWithShape="1">
          <a:blip r:embed="rId2">
            <a:extLst>
              <a:ext uri="{28A0092B-C50C-407E-A947-70E740481C1C}">
                <a14:useLocalDpi xmlns:a14="http://schemas.microsoft.com/office/drawing/2010/main" val="0"/>
              </a:ext>
            </a:extLst>
          </a:blip>
          <a:srcRect t="5436"/>
          <a:stretch>
            <a:fillRect/>
          </a:stretch>
        </p:blipFill>
        <p:spPr>
          <a:xfrm>
            <a:off x="2522358" y="10"/>
            <a:ext cx="9669642" cy="6857990"/>
          </a:xfrm>
          <a:prstGeom prst="rect">
            <a:avLst/>
          </a:prstGeom>
        </p:spPr>
      </p:pic>
      <p:sp>
        <p:nvSpPr>
          <p:cNvPr id="16" name="Rectangle 15"/>
          <p:cNvSpPr>
            <a:spLocks noGrp="1" noRot="1" noChangeAspect="1" noMove="1" noResize="1" noEditPoints="1" noAdjustHandles="1" noChangeArrowheads="1" noChangeShapeType="1" noTextEdit="1"/>
          </p:cNvSpPr>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a:off x="18479" y="1889759"/>
            <a:ext cx="4699000" cy="2428875"/>
          </a:xfrm>
          <a:prstGeom prst="rect">
            <a:avLst/>
          </a:prstGeom>
          <a:noFill/>
        </p:spPr>
        <p:txBody>
          <a:bodyPr vert="horz" lIns="91440" tIns="45720" rIns="91440" bIns="45720" rtlCol="0" anchor="b">
            <a:normAutofit/>
          </a:bodyPr>
          <a:lstStyle/>
          <a:p>
            <a:pPr marL="0" marR="0" lvl="0" indent="0" fontAlgn="auto">
              <a:lnSpc>
                <a:spcPct val="90000"/>
              </a:lnSpc>
              <a:spcBef>
                <a:spcPct val="0"/>
              </a:spcBef>
              <a:spcAft>
                <a:spcPts val="600"/>
              </a:spcAft>
              <a:buClrTx/>
              <a:buSzTx/>
              <a:defRPr/>
            </a:pPr>
            <a:r>
              <a:rPr lang="en-US" sz="5200" b="1" cap="none" spc="0" dirty="0">
                <a:ln w="22225">
                  <a:solidFill>
                    <a:schemeClr val="accent2"/>
                  </a:solidFill>
                  <a:prstDash val="solid"/>
                </a:ln>
                <a:effectLst/>
                <a:latin typeface="+mj-lt"/>
                <a:ea typeface="+mj-ea"/>
                <a:cs typeface="+mj-cs"/>
              </a:rPr>
              <a:t>Agricultural</a:t>
            </a:r>
          </a:p>
          <a:p>
            <a:pPr marL="0" marR="0" lvl="0" indent="0" fontAlgn="auto">
              <a:lnSpc>
                <a:spcPct val="90000"/>
              </a:lnSpc>
              <a:spcBef>
                <a:spcPct val="0"/>
              </a:spcBef>
              <a:spcAft>
                <a:spcPts val="600"/>
              </a:spcAft>
              <a:buClrTx/>
              <a:buSzTx/>
              <a:defRPr/>
            </a:pPr>
            <a:r>
              <a:rPr lang="en-US" sz="5200" b="1" cap="none" spc="0" dirty="0">
                <a:ln w="22225">
                  <a:solidFill>
                    <a:schemeClr val="accent2"/>
                  </a:solidFill>
                  <a:prstDash val="solid"/>
                </a:ln>
                <a:effectLst/>
                <a:latin typeface="+mj-lt"/>
                <a:ea typeface="+mj-ea"/>
                <a:cs typeface="+mj-cs"/>
              </a:rPr>
              <a:t>Extension</a:t>
            </a:r>
          </a:p>
          <a:p>
            <a:pPr marL="0" marR="0" lvl="0" indent="0" fontAlgn="auto">
              <a:lnSpc>
                <a:spcPct val="90000"/>
              </a:lnSpc>
              <a:spcBef>
                <a:spcPct val="0"/>
              </a:spcBef>
              <a:spcAft>
                <a:spcPts val="600"/>
              </a:spcAft>
              <a:buClrTx/>
              <a:buSzTx/>
              <a:defRPr/>
            </a:pPr>
            <a:r>
              <a:rPr lang="en-US" sz="5400" b="1" cap="none" spc="0" dirty="0">
                <a:ln w="6600">
                  <a:solidFill>
                    <a:schemeClr val="accent2">
                      <a:lumMod val="75000"/>
                    </a:schemeClr>
                  </a:solidFill>
                  <a:prstDash val="solid"/>
                </a:ln>
                <a:solidFill>
                  <a:schemeClr val="accent2">
                    <a:lumMod val="40000"/>
                    <a:lumOff val="60000"/>
                  </a:schemeClr>
                </a:solidFill>
                <a:effectLst>
                  <a:outerShdw dist="38100" dir="2700000" algn="tl" rotWithShape="0">
                    <a:schemeClr val="accent2"/>
                  </a:outerShdw>
                </a:effectLst>
              </a:rPr>
              <a:t>INTERVENTION</a:t>
            </a:r>
            <a:endParaRPr kumimoji="0" lang="en-US" sz="5400" b="1" i="0" u="none" strike="noStrike" cap="none" spc="0" normalizeH="0" baseline="0" noProof="0" dirty="0">
              <a:ln>
                <a:noFill/>
              </a:ln>
              <a:effectLst/>
              <a:uLnTx/>
              <a:uFillTx/>
              <a:latin typeface="+mj-lt"/>
              <a:ea typeface="+mj-ea"/>
              <a:cs typeface="+mj-cs"/>
            </a:endParaRPr>
          </a:p>
        </p:txBody>
      </p:sp>
      <p:sp>
        <p:nvSpPr>
          <p:cNvPr id="10" name="Rectangle 9"/>
          <p:cNvSpPr/>
          <p:nvPr/>
        </p:nvSpPr>
        <p:spPr>
          <a:xfrm>
            <a:off x="0" y="0"/>
            <a:ext cx="12192000" cy="685799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6" y="294195"/>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Common details of farmer</a:t>
            </a:r>
          </a:p>
        </p:txBody>
      </p:sp>
      <p:graphicFrame>
        <p:nvGraphicFramePr>
          <p:cNvPr id="8" name="Table 8"/>
          <p:cNvGraphicFramePr>
            <a:graphicFrameLocks noGrp="1"/>
          </p:cNvGraphicFramePr>
          <p:nvPr/>
        </p:nvGraphicFramePr>
        <p:xfrm>
          <a:off x="703580" y="1002081"/>
          <a:ext cx="10784838" cy="5721964"/>
        </p:xfrm>
        <a:graphic>
          <a:graphicData uri="http://schemas.openxmlformats.org/drawingml/2006/table">
            <a:tbl>
              <a:tblPr firstRow="1" bandRow="1">
                <a:tableStyleId>{5C22544A-7EE6-4342-B048-85BDC9FD1C3A}</a:tableStyleId>
              </a:tblPr>
              <a:tblGrid>
                <a:gridCol w="1297939">
                  <a:extLst>
                    <a:ext uri="{9D8B030D-6E8A-4147-A177-3AD203B41FA5}">
                      <a16:colId xmlns:a16="http://schemas.microsoft.com/office/drawing/2014/main" val="20000"/>
                    </a:ext>
                  </a:extLst>
                </a:gridCol>
                <a:gridCol w="2311400">
                  <a:extLst>
                    <a:ext uri="{9D8B030D-6E8A-4147-A177-3AD203B41FA5}">
                      <a16:colId xmlns:a16="http://schemas.microsoft.com/office/drawing/2014/main" val="20001"/>
                    </a:ext>
                  </a:extLst>
                </a:gridCol>
                <a:gridCol w="711200">
                  <a:extLst>
                    <a:ext uri="{9D8B030D-6E8A-4147-A177-3AD203B41FA5}">
                      <a16:colId xmlns:a16="http://schemas.microsoft.com/office/drawing/2014/main" val="20002"/>
                    </a:ext>
                  </a:extLst>
                </a:gridCol>
                <a:gridCol w="1061720">
                  <a:extLst>
                    <a:ext uri="{9D8B030D-6E8A-4147-A177-3AD203B41FA5}">
                      <a16:colId xmlns:a16="http://schemas.microsoft.com/office/drawing/2014/main" val="20003"/>
                    </a:ext>
                  </a:extLst>
                </a:gridCol>
                <a:gridCol w="1168400">
                  <a:extLst>
                    <a:ext uri="{9D8B030D-6E8A-4147-A177-3AD203B41FA5}">
                      <a16:colId xmlns:a16="http://schemas.microsoft.com/office/drawing/2014/main" val="20004"/>
                    </a:ext>
                  </a:extLst>
                </a:gridCol>
                <a:gridCol w="2581543">
                  <a:extLst>
                    <a:ext uri="{9D8B030D-6E8A-4147-A177-3AD203B41FA5}">
                      <a16:colId xmlns:a16="http://schemas.microsoft.com/office/drawing/2014/main" val="20005"/>
                    </a:ext>
                  </a:extLst>
                </a:gridCol>
                <a:gridCol w="1652636">
                  <a:extLst>
                    <a:ext uri="{9D8B030D-6E8A-4147-A177-3AD203B41FA5}">
                      <a16:colId xmlns:a16="http://schemas.microsoft.com/office/drawing/2014/main" val="20006"/>
                    </a:ext>
                  </a:extLst>
                </a:gridCol>
              </a:tblGrid>
              <a:tr h="683777">
                <a:tc>
                  <a:txBody>
                    <a:bodyPr/>
                    <a:lstStyle/>
                    <a:p>
                      <a:pPr algn="ctr" rtl="0" fontAlgn="t">
                        <a:spcBef>
                          <a:spcPts val="0"/>
                        </a:spcBef>
                        <a:spcAft>
                          <a:spcPts val="0"/>
                        </a:spcAft>
                      </a:pPr>
                      <a:r>
                        <a:rPr lang="en-US" sz="2000" b="1" i="0" u="none" strike="noStrike" dirty="0">
                          <a:solidFill>
                            <a:srgbClr val="000000"/>
                          </a:solidFill>
                          <a:effectLst/>
                          <a:latin typeface="Gill Sans MT" panose="020B0502020104020203" pitchFamily="34" charset="0"/>
                        </a:rPr>
                        <a:t>SI. No.</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1" i="0" u="none" strike="noStrike">
                          <a:solidFill>
                            <a:srgbClr val="000000"/>
                          </a:solidFill>
                          <a:effectLst/>
                          <a:latin typeface="Gill Sans MT" panose="020B0502020104020203" pitchFamily="34" charset="0"/>
                        </a:rPr>
                        <a:t>Name</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1" i="0" u="none" strike="noStrike" dirty="0">
                          <a:solidFill>
                            <a:srgbClr val="000000"/>
                          </a:solidFill>
                          <a:effectLst/>
                          <a:latin typeface="Gill Sans MT" panose="020B0502020104020203" pitchFamily="34" charset="0"/>
                        </a:rPr>
                        <a:t>Age </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1" i="0" u="none" strike="noStrike" dirty="0">
                          <a:solidFill>
                            <a:srgbClr val="000000"/>
                          </a:solidFill>
                          <a:effectLst/>
                          <a:latin typeface="Gill Sans MT" panose="020B0502020104020203" pitchFamily="34" charset="0"/>
                        </a:rPr>
                        <a:t>Area (ha)</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1" i="0" u="none" strike="noStrike">
                          <a:solidFill>
                            <a:srgbClr val="000000"/>
                          </a:solidFill>
                          <a:effectLst/>
                          <a:latin typeface="Gill Sans MT" panose="020B0502020104020203" pitchFamily="34" charset="0"/>
                        </a:rPr>
                        <a:t>Gender</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1" i="0" u="none" strike="noStrike">
                          <a:solidFill>
                            <a:srgbClr val="000000"/>
                          </a:solidFill>
                          <a:effectLst/>
                          <a:latin typeface="Gill Sans MT" panose="020B0502020104020203" pitchFamily="34" charset="0"/>
                        </a:rPr>
                        <a:t>Educational qualification</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1" i="0" u="none" strike="noStrike">
                          <a:solidFill>
                            <a:srgbClr val="000000"/>
                          </a:solidFill>
                          <a:effectLst/>
                          <a:latin typeface="Gill Sans MT" panose="020B0502020104020203" pitchFamily="34" charset="0"/>
                        </a:rPr>
                        <a:t>Caste</a:t>
                      </a:r>
                      <a:endParaRPr lang="en-US" sz="2000">
                        <a:effectLst/>
                        <a:latin typeface="Gill Sans MT" panose="020B0502020104020203" pitchFamily="34" charset="0"/>
                      </a:endParaRPr>
                    </a:p>
                  </a:txBody>
                  <a:tcPr marL="68580" marR="68580"/>
                </a:tc>
                <a:extLst>
                  <a:ext uri="{0D108BD9-81ED-4DB2-BD59-A6C34878D82A}">
                    <a16:rowId xmlns:a16="http://schemas.microsoft.com/office/drawing/2014/main" val="10000"/>
                  </a:ext>
                </a:extLst>
              </a:tr>
              <a:tr h="437366">
                <a:tc>
                  <a:txBody>
                    <a:bodyPr/>
                    <a:lstStyle/>
                    <a:p>
                      <a:pPr algn="ctr" rtl="0" fontAlgn="base">
                        <a:spcBef>
                          <a:spcPts val="0"/>
                        </a:spcBef>
                        <a:spcAft>
                          <a:spcPts val="0"/>
                        </a:spcAft>
                        <a:buFont typeface="+mj-lt"/>
                        <a:buAutoNum type="arabicPeriod"/>
                      </a:pPr>
                      <a:r>
                        <a:rPr lang="en-US" sz="2000" b="0" i="0" u="none" strike="noStrike" dirty="0">
                          <a:solidFill>
                            <a:srgbClr val="000000"/>
                          </a:solidFill>
                          <a:effectLst/>
                          <a:latin typeface="Gill Sans MT" panose="020B0502020104020203" pitchFamily="34" charset="0"/>
                        </a:rPr>
                        <a:t> </a:t>
                      </a: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Sintu Kumar</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27</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0.107</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male </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matriculation</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OBC</a:t>
                      </a:r>
                      <a:endParaRPr lang="en-US" sz="2000">
                        <a:effectLst/>
                        <a:latin typeface="Gill Sans MT" panose="020B0502020104020203" pitchFamily="34" charset="0"/>
                      </a:endParaRPr>
                    </a:p>
                  </a:txBody>
                  <a:tcPr marL="68580" marR="68580"/>
                </a:tc>
                <a:extLst>
                  <a:ext uri="{0D108BD9-81ED-4DB2-BD59-A6C34878D82A}">
                    <a16:rowId xmlns:a16="http://schemas.microsoft.com/office/drawing/2014/main" val="10001"/>
                  </a:ext>
                </a:extLst>
              </a:tr>
              <a:tr h="402222">
                <a:tc>
                  <a:txBody>
                    <a:bodyPr/>
                    <a:lstStyle/>
                    <a:p>
                      <a:pPr algn="ctr" rtl="0" fontAlgn="base">
                        <a:spcBef>
                          <a:spcPts val="0"/>
                        </a:spcBef>
                        <a:spcAft>
                          <a:spcPts val="0"/>
                        </a:spcAft>
                        <a:buFont typeface="+mj-lt"/>
                        <a:buAutoNum type="arabicPeriod" startAt="2"/>
                      </a:pPr>
                      <a:r>
                        <a:rPr lang="en-US" sz="2000" b="0" i="0" u="none" strike="noStrike" dirty="0">
                          <a:solidFill>
                            <a:srgbClr val="000000"/>
                          </a:solidFill>
                          <a:effectLst/>
                          <a:latin typeface="Gill Sans MT" panose="020B0502020104020203" pitchFamily="34" charset="0"/>
                        </a:rPr>
                        <a:t> </a:t>
                      </a: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Bhawani Devi</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40</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0.144</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Female </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Can read and write only</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OBC</a:t>
                      </a:r>
                      <a:endParaRPr lang="en-US" sz="2000">
                        <a:effectLst/>
                        <a:latin typeface="Gill Sans MT" panose="020B0502020104020203" pitchFamily="34" charset="0"/>
                      </a:endParaRPr>
                    </a:p>
                  </a:txBody>
                  <a:tcPr marL="68580" marR="68580"/>
                </a:tc>
                <a:extLst>
                  <a:ext uri="{0D108BD9-81ED-4DB2-BD59-A6C34878D82A}">
                    <a16:rowId xmlns:a16="http://schemas.microsoft.com/office/drawing/2014/main" val="10002"/>
                  </a:ext>
                </a:extLst>
              </a:tr>
              <a:tr h="487200">
                <a:tc>
                  <a:txBody>
                    <a:bodyPr/>
                    <a:lstStyle/>
                    <a:p>
                      <a:pPr algn="ctr" rtl="0" fontAlgn="base">
                        <a:spcBef>
                          <a:spcPts val="0"/>
                        </a:spcBef>
                        <a:spcAft>
                          <a:spcPts val="0"/>
                        </a:spcAft>
                        <a:buFont typeface="+mj-lt"/>
                        <a:buAutoNum type="arabicPeriod" startAt="3"/>
                      </a:pPr>
                      <a:r>
                        <a:rPr lang="en-US" sz="2000" b="0" i="0" u="none" strike="noStrike" dirty="0">
                          <a:solidFill>
                            <a:srgbClr val="000000"/>
                          </a:solidFill>
                          <a:effectLst/>
                          <a:latin typeface="Gill Sans MT" panose="020B0502020104020203" pitchFamily="34" charset="0"/>
                        </a:rPr>
                        <a:t> </a:t>
                      </a:r>
                    </a:p>
                  </a:txBody>
                  <a:tcPr marL="68580" marR="68580"/>
                </a:tc>
                <a:tc>
                  <a:txBody>
                    <a:bodyPr/>
                    <a:lstStyle/>
                    <a:p>
                      <a:pPr rtl="0" fontAlgn="t">
                        <a:spcBef>
                          <a:spcPts val="0"/>
                        </a:spcBef>
                        <a:spcAft>
                          <a:spcPts val="0"/>
                        </a:spcAft>
                      </a:pPr>
                      <a:r>
                        <a:rPr lang="en-US" sz="2000" b="0" i="0" u="none" strike="noStrike" dirty="0" err="1">
                          <a:solidFill>
                            <a:srgbClr val="000000"/>
                          </a:solidFill>
                          <a:effectLst/>
                          <a:latin typeface="Gill Sans MT" panose="020B0502020104020203" pitchFamily="34" charset="0"/>
                        </a:rPr>
                        <a:t>Hardev</a:t>
                      </a:r>
                      <a:r>
                        <a:rPr lang="en-US" sz="2000" b="0" i="0" u="none" strike="noStrike" dirty="0">
                          <a:solidFill>
                            <a:srgbClr val="000000"/>
                          </a:solidFill>
                          <a:effectLst/>
                          <a:latin typeface="Gill Sans MT" panose="020B0502020104020203" pitchFamily="34" charset="0"/>
                        </a:rPr>
                        <a:t> Mandal </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55</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0.92</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Male</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8</a:t>
                      </a:r>
                      <a:r>
                        <a:rPr lang="en-US" sz="2000" b="0" i="0" u="none" strike="noStrike" baseline="30000">
                          <a:solidFill>
                            <a:srgbClr val="000000"/>
                          </a:solidFill>
                          <a:effectLst/>
                          <a:latin typeface="Gill Sans MT" panose="020B0502020104020203" pitchFamily="34" charset="0"/>
                        </a:rPr>
                        <a:t>th</a:t>
                      </a:r>
                      <a:r>
                        <a:rPr lang="en-US" sz="2000" b="0" i="0" u="none" strike="noStrike">
                          <a:solidFill>
                            <a:srgbClr val="000000"/>
                          </a:solidFill>
                          <a:effectLst/>
                          <a:latin typeface="Gill Sans MT" panose="020B0502020104020203" pitchFamily="34" charset="0"/>
                        </a:rPr>
                        <a:t> pass</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OBC</a:t>
                      </a:r>
                      <a:endParaRPr lang="en-US" sz="2000" dirty="0">
                        <a:effectLst/>
                        <a:latin typeface="Gill Sans MT" panose="020B0502020104020203" pitchFamily="34" charset="0"/>
                      </a:endParaRPr>
                    </a:p>
                  </a:txBody>
                  <a:tcPr marL="68580" marR="68580"/>
                </a:tc>
                <a:extLst>
                  <a:ext uri="{0D108BD9-81ED-4DB2-BD59-A6C34878D82A}">
                    <a16:rowId xmlns:a16="http://schemas.microsoft.com/office/drawing/2014/main" val="10003"/>
                  </a:ext>
                </a:extLst>
              </a:tr>
              <a:tr h="439993">
                <a:tc>
                  <a:txBody>
                    <a:bodyPr/>
                    <a:lstStyle/>
                    <a:p>
                      <a:pPr algn="ctr" rtl="0" fontAlgn="base">
                        <a:spcBef>
                          <a:spcPts val="0"/>
                        </a:spcBef>
                        <a:spcAft>
                          <a:spcPts val="0"/>
                        </a:spcAft>
                        <a:buFont typeface="+mj-lt"/>
                        <a:buAutoNum type="arabicPeriod" startAt="4"/>
                      </a:pPr>
                      <a:r>
                        <a:rPr lang="en-US" sz="2000" b="0" i="0" u="none" strike="noStrike" dirty="0">
                          <a:solidFill>
                            <a:srgbClr val="000000"/>
                          </a:solidFill>
                          <a:effectLst/>
                          <a:latin typeface="Gill Sans MT" panose="020B0502020104020203" pitchFamily="34" charset="0"/>
                        </a:rPr>
                        <a:t> </a:t>
                      </a: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Shrikant Mandal</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58</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0.28</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Male </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8</a:t>
                      </a:r>
                      <a:r>
                        <a:rPr lang="en-US" sz="2000" b="0" i="0" u="none" strike="noStrike" baseline="30000">
                          <a:solidFill>
                            <a:srgbClr val="000000"/>
                          </a:solidFill>
                          <a:effectLst/>
                          <a:latin typeface="Gill Sans MT" panose="020B0502020104020203" pitchFamily="34" charset="0"/>
                        </a:rPr>
                        <a:t>th</a:t>
                      </a:r>
                      <a:r>
                        <a:rPr lang="en-US" sz="2000" b="0" i="0" u="none" strike="noStrike">
                          <a:solidFill>
                            <a:srgbClr val="000000"/>
                          </a:solidFill>
                          <a:effectLst/>
                          <a:latin typeface="Gill Sans MT" panose="020B0502020104020203" pitchFamily="34" charset="0"/>
                        </a:rPr>
                        <a:t> Pass</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OBC</a:t>
                      </a:r>
                      <a:endParaRPr lang="en-US" sz="2000" dirty="0">
                        <a:effectLst/>
                        <a:latin typeface="Gill Sans MT" panose="020B0502020104020203" pitchFamily="34" charset="0"/>
                      </a:endParaRPr>
                    </a:p>
                  </a:txBody>
                  <a:tcPr marL="68580" marR="68580"/>
                </a:tc>
                <a:extLst>
                  <a:ext uri="{0D108BD9-81ED-4DB2-BD59-A6C34878D82A}">
                    <a16:rowId xmlns:a16="http://schemas.microsoft.com/office/drawing/2014/main" val="10004"/>
                  </a:ext>
                </a:extLst>
              </a:tr>
              <a:tr h="427450">
                <a:tc>
                  <a:txBody>
                    <a:bodyPr/>
                    <a:lstStyle/>
                    <a:p>
                      <a:pPr algn="ctr" rtl="0" fontAlgn="base">
                        <a:spcBef>
                          <a:spcPts val="0"/>
                        </a:spcBef>
                        <a:spcAft>
                          <a:spcPts val="0"/>
                        </a:spcAft>
                        <a:buFont typeface="+mj-lt"/>
                        <a:buAutoNum type="arabicPeriod" startAt="5"/>
                      </a:pPr>
                      <a:r>
                        <a:rPr lang="en-US" sz="2000" b="0" i="0" u="none" strike="noStrike" dirty="0">
                          <a:solidFill>
                            <a:srgbClr val="000000"/>
                          </a:solidFill>
                          <a:effectLst/>
                          <a:latin typeface="Gill Sans MT" panose="020B0502020104020203" pitchFamily="34" charset="0"/>
                        </a:rPr>
                        <a:t> </a:t>
                      </a: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Dhananjay Vaidh  </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56</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0.46</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Male</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Can read and write only</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OBC</a:t>
                      </a:r>
                      <a:endParaRPr lang="en-US" sz="2000" dirty="0">
                        <a:effectLst/>
                        <a:latin typeface="Gill Sans MT" panose="020B0502020104020203" pitchFamily="34" charset="0"/>
                      </a:endParaRPr>
                    </a:p>
                  </a:txBody>
                  <a:tcPr marL="68580" marR="68580"/>
                </a:tc>
                <a:extLst>
                  <a:ext uri="{0D108BD9-81ED-4DB2-BD59-A6C34878D82A}">
                    <a16:rowId xmlns:a16="http://schemas.microsoft.com/office/drawing/2014/main" val="10005"/>
                  </a:ext>
                </a:extLst>
              </a:tr>
              <a:tr h="447169">
                <a:tc>
                  <a:txBody>
                    <a:bodyPr/>
                    <a:lstStyle/>
                    <a:p>
                      <a:pPr algn="ctr" rtl="0" fontAlgn="base">
                        <a:spcBef>
                          <a:spcPts val="0"/>
                        </a:spcBef>
                        <a:spcAft>
                          <a:spcPts val="0"/>
                        </a:spcAft>
                        <a:buFont typeface="+mj-lt"/>
                        <a:buAutoNum type="arabicPeriod" startAt="6"/>
                      </a:pPr>
                      <a:r>
                        <a:rPr lang="en-US" sz="2000" b="0" i="0" u="none" strike="noStrike" dirty="0">
                          <a:solidFill>
                            <a:srgbClr val="000000"/>
                          </a:solidFill>
                          <a:effectLst/>
                          <a:latin typeface="Gill Sans MT" panose="020B0502020104020203" pitchFamily="34" charset="0"/>
                        </a:rPr>
                        <a:t> </a:t>
                      </a: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Basant Mandal</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60</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0.20</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Male</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Can read and write only</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OBC</a:t>
                      </a:r>
                      <a:endParaRPr lang="en-US" sz="2000" dirty="0">
                        <a:effectLst/>
                        <a:latin typeface="Gill Sans MT" panose="020B0502020104020203" pitchFamily="34" charset="0"/>
                      </a:endParaRPr>
                    </a:p>
                  </a:txBody>
                  <a:tcPr marL="68580" marR="68580"/>
                </a:tc>
                <a:extLst>
                  <a:ext uri="{0D108BD9-81ED-4DB2-BD59-A6C34878D82A}">
                    <a16:rowId xmlns:a16="http://schemas.microsoft.com/office/drawing/2014/main" val="10006"/>
                  </a:ext>
                </a:extLst>
              </a:tr>
              <a:tr h="428174">
                <a:tc>
                  <a:txBody>
                    <a:bodyPr/>
                    <a:lstStyle/>
                    <a:p>
                      <a:pPr algn="ctr" rtl="0" fontAlgn="base">
                        <a:spcBef>
                          <a:spcPts val="0"/>
                        </a:spcBef>
                        <a:spcAft>
                          <a:spcPts val="0"/>
                        </a:spcAft>
                        <a:buFont typeface="+mj-lt"/>
                        <a:buAutoNum type="arabicPeriod" startAt="7"/>
                      </a:pPr>
                      <a:r>
                        <a:rPr lang="en-US" sz="2000" b="0" i="0" u="none" strike="noStrike" dirty="0">
                          <a:solidFill>
                            <a:srgbClr val="000000"/>
                          </a:solidFill>
                          <a:effectLst/>
                          <a:latin typeface="Gill Sans MT" panose="020B0502020104020203" pitchFamily="34" charset="0"/>
                        </a:rPr>
                        <a:t> </a:t>
                      </a: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Shri Sitaram Vaidh</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47</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0.46</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Male</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Graduate</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OBC</a:t>
                      </a:r>
                      <a:endParaRPr lang="en-US" sz="2000" dirty="0">
                        <a:effectLst/>
                        <a:latin typeface="Gill Sans MT" panose="020B0502020104020203" pitchFamily="34" charset="0"/>
                      </a:endParaRPr>
                    </a:p>
                  </a:txBody>
                  <a:tcPr marL="68580" marR="68580"/>
                </a:tc>
                <a:extLst>
                  <a:ext uri="{0D108BD9-81ED-4DB2-BD59-A6C34878D82A}">
                    <a16:rowId xmlns:a16="http://schemas.microsoft.com/office/drawing/2014/main" val="10007"/>
                  </a:ext>
                </a:extLst>
              </a:tr>
              <a:tr h="493063">
                <a:tc>
                  <a:txBody>
                    <a:bodyPr/>
                    <a:lstStyle/>
                    <a:p>
                      <a:pPr algn="ctr" rtl="0" fontAlgn="base">
                        <a:spcBef>
                          <a:spcPts val="0"/>
                        </a:spcBef>
                        <a:spcAft>
                          <a:spcPts val="0"/>
                        </a:spcAft>
                        <a:buFont typeface="+mj-lt"/>
                        <a:buAutoNum type="arabicPeriod" startAt="8"/>
                      </a:pPr>
                      <a:r>
                        <a:rPr lang="en-US" sz="2000" b="0" i="0" u="none" strike="noStrike" dirty="0">
                          <a:solidFill>
                            <a:srgbClr val="000000"/>
                          </a:solidFill>
                          <a:effectLst/>
                          <a:latin typeface="Gill Sans MT" panose="020B0502020104020203" pitchFamily="34" charset="0"/>
                        </a:rPr>
                        <a:t> </a:t>
                      </a: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Chandan Kumar</a:t>
                      </a:r>
                      <a:r>
                        <a:rPr lang="en-US" sz="2000" b="0" i="0" u="none" strike="noStrike" dirty="0">
                          <a:solidFill>
                            <a:schemeClr val="dk1"/>
                          </a:solidFill>
                          <a:effectLst/>
                          <a:latin typeface="Gill Sans MT" panose="020B0502020104020203" pitchFamily="34" charset="0"/>
                        </a:rPr>
                        <a:t> </a:t>
                      </a:r>
                      <a:r>
                        <a:rPr lang="en-US" sz="2000" b="0" i="0" u="none" strike="noStrike" dirty="0" err="1">
                          <a:solidFill>
                            <a:srgbClr val="000000"/>
                          </a:solidFill>
                          <a:effectLst/>
                          <a:latin typeface="Gill Sans MT" panose="020B0502020104020203" pitchFamily="34" charset="0"/>
                        </a:rPr>
                        <a:t>Vaid</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28</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0.46</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Male </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Intermediate</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OBC</a:t>
                      </a:r>
                      <a:endParaRPr lang="en-US" sz="2000" dirty="0">
                        <a:effectLst/>
                        <a:latin typeface="Gill Sans MT" panose="020B0502020104020203" pitchFamily="34" charset="0"/>
                      </a:endParaRPr>
                    </a:p>
                  </a:txBody>
                  <a:tcPr marL="68580" marR="68580"/>
                </a:tc>
                <a:extLst>
                  <a:ext uri="{0D108BD9-81ED-4DB2-BD59-A6C34878D82A}">
                    <a16:rowId xmlns:a16="http://schemas.microsoft.com/office/drawing/2014/main" val="10008"/>
                  </a:ext>
                </a:extLst>
              </a:tr>
              <a:tr h="632008">
                <a:tc>
                  <a:txBody>
                    <a:bodyPr/>
                    <a:lstStyle/>
                    <a:p>
                      <a:pPr algn="ctr" rtl="0" fontAlgn="base">
                        <a:spcBef>
                          <a:spcPts val="0"/>
                        </a:spcBef>
                        <a:spcAft>
                          <a:spcPts val="0"/>
                        </a:spcAft>
                        <a:buFont typeface="+mj-lt"/>
                        <a:buAutoNum type="arabicPeriod" startAt="9"/>
                      </a:pPr>
                      <a:r>
                        <a:rPr lang="en-US" sz="2000" b="0" i="0" u="none" strike="noStrike" dirty="0">
                          <a:solidFill>
                            <a:srgbClr val="000000"/>
                          </a:solidFill>
                          <a:effectLst/>
                          <a:latin typeface="Gill Sans MT" panose="020B0502020104020203" pitchFamily="34" charset="0"/>
                        </a:rPr>
                        <a:t> </a:t>
                      </a: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Chakardhar Manjhi</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60</a:t>
                      </a:r>
                      <a:endParaRPr lang="en-US" sz="2000" dirty="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0.23</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Male </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a:solidFill>
                            <a:srgbClr val="000000"/>
                          </a:solidFill>
                          <a:effectLst/>
                          <a:latin typeface="Gill Sans MT" panose="020B0502020104020203" pitchFamily="34" charset="0"/>
                        </a:rPr>
                        <a:t>5</a:t>
                      </a:r>
                      <a:r>
                        <a:rPr lang="en-US" sz="2000" b="0" i="0" u="none" strike="noStrike" baseline="30000">
                          <a:solidFill>
                            <a:srgbClr val="000000"/>
                          </a:solidFill>
                          <a:effectLst/>
                          <a:latin typeface="Gill Sans MT" panose="020B0502020104020203" pitchFamily="34" charset="0"/>
                        </a:rPr>
                        <a:t>th</a:t>
                      </a:r>
                      <a:r>
                        <a:rPr lang="en-US" sz="2000" b="0" i="0" u="none" strike="noStrike">
                          <a:solidFill>
                            <a:srgbClr val="000000"/>
                          </a:solidFill>
                          <a:effectLst/>
                          <a:latin typeface="Gill Sans MT" panose="020B0502020104020203" pitchFamily="34" charset="0"/>
                        </a:rPr>
                        <a:t> Pass</a:t>
                      </a:r>
                      <a:endParaRPr lang="en-US" sz="2000">
                        <a:effectLst/>
                        <a:latin typeface="Gill Sans MT" panose="020B0502020104020203" pitchFamily="34" charset="0"/>
                      </a:endParaRPr>
                    </a:p>
                  </a:txBody>
                  <a:tcPr marL="68580" marR="68580"/>
                </a:tc>
                <a:tc>
                  <a:txBody>
                    <a:bodyPr/>
                    <a:lstStyle/>
                    <a:p>
                      <a:pPr rtl="0" fontAlgn="t">
                        <a:spcBef>
                          <a:spcPts val="0"/>
                        </a:spcBef>
                        <a:spcAft>
                          <a:spcPts val="0"/>
                        </a:spcAft>
                      </a:pPr>
                      <a:r>
                        <a:rPr lang="en-US" sz="2000" b="0" i="0" u="none" strike="noStrike" dirty="0">
                          <a:solidFill>
                            <a:srgbClr val="000000"/>
                          </a:solidFill>
                          <a:effectLst/>
                          <a:latin typeface="Gill Sans MT" panose="020B0502020104020203" pitchFamily="34" charset="0"/>
                        </a:rPr>
                        <a:t>OBC</a:t>
                      </a:r>
                      <a:endParaRPr lang="en-US" sz="2000" dirty="0">
                        <a:effectLst/>
                        <a:latin typeface="Gill Sans MT" panose="020B0502020104020203" pitchFamily="34" charset="0"/>
                      </a:endParaRPr>
                    </a:p>
                  </a:txBody>
                  <a:tcPr marL="68580" marR="68580"/>
                </a:tc>
                <a:extLst>
                  <a:ext uri="{0D108BD9-81ED-4DB2-BD59-A6C34878D82A}">
                    <a16:rowId xmlns:a16="http://schemas.microsoft.com/office/drawing/2014/main" val="10009"/>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4" name="TextBox 3"/>
          <p:cNvSpPr txBox="1"/>
          <p:nvPr/>
        </p:nvSpPr>
        <p:spPr>
          <a:xfrm>
            <a:off x="487023" y="761016"/>
            <a:ext cx="394012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Age classification</a:t>
            </a:r>
          </a:p>
        </p:txBody>
      </p:sp>
      <p:graphicFrame>
        <p:nvGraphicFramePr>
          <p:cNvPr id="5" name="Chart 4"/>
          <p:cNvGraphicFramePr/>
          <p:nvPr/>
        </p:nvGraphicFramePr>
        <p:xfrm>
          <a:off x="487023" y="1126311"/>
          <a:ext cx="3796477" cy="2902917"/>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p:cNvSpPr txBox="1"/>
          <p:nvPr/>
        </p:nvSpPr>
        <p:spPr>
          <a:xfrm>
            <a:off x="6804025" y="760730"/>
            <a:ext cx="538797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Educational Qualification</a:t>
            </a:r>
          </a:p>
        </p:txBody>
      </p:sp>
      <p:sp>
        <p:nvSpPr>
          <p:cNvPr id="25" name="TextBox 24"/>
          <p:cNvSpPr txBox="1"/>
          <p:nvPr/>
        </p:nvSpPr>
        <p:spPr>
          <a:xfrm>
            <a:off x="5154930" y="3557270"/>
            <a:ext cx="205803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Gender</a:t>
            </a:r>
          </a:p>
        </p:txBody>
      </p:sp>
      <p:graphicFrame>
        <p:nvGraphicFramePr>
          <p:cNvPr id="28" name="Chart 27"/>
          <p:cNvGraphicFramePr/>
          <p:nvPr/>
        </p:nvGraphicFramePr>
        <p:xfrm>
          <a:off x="7175836" y="1213758"/>
          <a:ext cx="4644352" cy="315004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p:cNvGraphicFramePr/>
          <p:nvPr/>
        </p:nvGraphicFramePr>
        <p:xfrm>
          <a:off x="3947795" y="3871741"/>
          <a:ext cx="3900382" cy="2661773"/>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0" y="0"/>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351059" y="22105"/>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High School Survey</a:t>
            </a:r>
          </a:p>
        </p:txBody>
      </p:sp>
      <p:sp>
        <p:nvSpPr>
          <p:cNvPr id="4" name="Rectangle 3"/>
          <p:cNvSpPr/>
          <p:nvPr/>
        </p:nvSpPr>
        <p:spPr>
          <a:xfrm>
            <a:off x="1871980" y="727678"/>
            <a:ext cx="8448040" cy="60706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solidFill>
                  <a:schemeClr val="tx1"/>
                </a:solidFill>
              </a:rPr>
              <a:t>Class IX – 144 students (73 Male &amp; 71 Female)</a:t>
            </a:r>
          </a:p>
          <a:p>
            <a:pPr marL="342900" indent="-342900">
              <a:buFont typeface="+mj-lt"/>
              <a:buAutoNum type="arabicPeriod"/>
            </a:pPr>
            <a:r>
              <a:rPr lang="en-US" dirty="0">
                <a:solidFill>
                  <a:schemeClr val="tx1"/>
                </a:solidFill>
              </a:rPr>
              <a:t>Class X – 123 students (62 M &amp; 61 F)</a:t>
            </a:r>
          </a:p>
          <a:p>
            <a:endParaRPr lang="en-US" dirty="0">
              <a:solidFill>
                <a:schemeClr val="tx1"/>
              </a:solidFill>
            </a:endParaRPr>
          </a:p>
          <a:p>
            <a:r>
              <a:rPr lang="en-US" b="1" dirty="0">
                <a:solidFill>
                  <a:schemeClr val="tx1"/>
                </a:solidFill>
              </a:rPr>
              <a:t>Science</a:t>
            </a:r>
          </a:p>
          <a:p>
            <a:pPr marL="342900" indent="-342900">
              <a:buFont typeface="+mj-lt"/>
              <a:buAutoNum type="arabicPeriod"/>
            </a:pPr>
            <a:r>
              <a:rPr lang="en-US" dirty="0">
                <a:solidFill>
                  <a:schemeClr val="tx1"/>
                </a:solidFill>
              </a:rPr>
              <a:t>Class XI – 33 students (20 M &amp; 13 F)</a:t>
            </a:r>
          </a:p>
          <a:p>
            <a:pPr marL="342900" indent="-342900">
              <a:buFont typeface="+mj-lt"/>
              <a:buAutoNum type="arabicPeriod"/>
            </a:pPr>
            <a:r>
              <a:rPr lang="en-US" dirty="0">
                <a:solidFill>
                  <a:schemeClr val="tx1"/>
                </a:solidFill>
              </a:rPr>
              <a:t>Class XII – 9 students (3 M &amp; 6 F)</a:t>
            </a:r>
          </a:p>
          <a:p>
            <a:endParaRPr lang="en-US" dirty="0">
              <a:solidFill>
                <a:schemeClr val="tx1"/>
              </a:solidFill>
            </a:endParaRPr>
          </a:p>
          <a:p>
            <a:r>
              <a:rPr lang="en-US" b="1" dirty="0">
                <a:solidFill>
                  <a:schemeClr val="tx1"/>
                </a:solidFill>
              </a:rPr>
              <a:t>Arts</a:t>
            </a:r>
          </a:p>
          <a:p>
            <a:pPr marL="342900" indent="-342900">
              <a:buFont typeface="+mj-lt"/>
              <a:buAutoNum type="arabicPeriod"/>
            </a:pPr>
            <a:r>
              <a:rPr lang="en-US" dirty="0">
                <a:solidFill>
                  <a:schemeClr val="tx1"/>
                </a:solidFill>
              </a:rPr>
              <a:t>Class XI – 61 students (21 M &amp; 40 F)</a:t>
            </a:r>
          </a:p>
          <a:p>
            <a:pPr marL="342900" indent="-342900">
              <a:buFont typeface="+mj-lt"/>
              <a:buAutoNum type="arabicPeriod"/>
            </a:pPr>
            <a:r>
              <a:rPr lang="en-US" dirty="0">
                <a:solidFill>
                  <a:schemeClr val="tx1"/>
                </a:solidFill>
              </a:rPr>
              <a:t>Class XII – 58 students (27 M &amp; 31 F)</a:t>
            </a:r>
          </a:p>
          <a:p>
            <a:endParaRPr lang="en-US" dirty="0">
              <a:solidFill>
                <a:schemeClr val="tx1"/>
              </a:solidFill>
            </a:endParaRPr>
          </a:p>
          <a:p>
            <a:r>
              <a:rPr lang="en-US" b="1" dirty="0">
                <a:solidFill>
                  <a:schemeClr val="tx1"/>
                </a:solidFill>
              </a:rPr>
              <a:t>IT Vocational</a:t>
            </a:r>
          </a:p>
          <a:p>
            <a:pPr marL="342900" indent="-342900">
              <a:buFont typeface="+mj-lt"/>
              <a:buAutoNum type="arabicPeriod"/>
            </a:pPr>
            <a:r>
              <a:rPr lang="en-US" dirty="0">
                <a:solidFill>
                  <a:schemeClr val="tx1"/>
                </a:solidFill>
              </a:rPr>
              <a:t>Class IX – 68 students</a:t>
            </a:r>
          </a:p>
          <a:p>
            <a:pPr marL="342900" indent="-342900">
              <a:buFont typeface="+mj-lt"/>
              <a:buAutoNum type="arabicPeriod"/>
            </a:pPr>
            <a:r>
              <a:rPr lang="en-US" dirty="0">
                <a:solidFill>
                  <a:schemeClr val="tx1"/>
                </a:solidFill>
              </a:rPr>
              <a:t>Class X – 49 students</a:t>
            </a:r>
          </a:p>
          <a:p>
            <a:pPr marL="342900" indent="-342900">
              <a:buFont typeface="+mj-lt"/>
              <a:buAutoNum type="arabicPeriod"/>
            </a:pPr>
            <a:r>
              <a:rPr lang="en-US" dirty="0">
                <a:solidFill>
                  <a:schemeClr val="tx1"/>
                </a:solidFill>
              </a:rPr>
              <a:t>Class XI – 46 students</a:t>
            </a:r>
          </a:p>
          <a:p>
            <a:pPr marL="342900" indent="-342900">
              <a:buFont typeface="+mj-lt"/>
              <a:buAutoNum type="arabicPeriod"/>
            </a:pPr>
            <a:r>
              <a:rPr lang="en-US" dirty="0">
                <a:solidFill>
                  <a:schemeClr val="tx1"/>
                </a:solidFill>
              </a:rPr>
              <a:t>Class XII – 33 students</a:t>
            </a:r>
          </a:p>
          <a:p>
            <a:pPr marL="342900" indent="-342900">
              <a:buFont typeface="+mj-lt"/>
              <a:buAutoNum type="arabicPeriod"/>
            </a:pPr>
            <a:endParaRPr lang="en-US" dirty="0">
              <a:solidFill>
                <a:schemeClr val="tx1"/>
              </a:solidFill>
            </a:endParaRPr>
          </a:p>
          <a:p>
            <a:r>
              <a:rPr lang="en-US" b="1" dirty="0">
                <a:solidFill>
                  <a:schemeClr val="tx1"/>
                </a:solidFill>
              </a:rPr>
              <a:t>Electronic</a:t>
            </a:r>
          </a:p>
          <a:p>
            <a:pPr marL="342900" indent="-342900">
              <a:buFont typeface="+mj-lt"/>
              <a:buAutoNum type="arabicPeriod"/>
            </a:pPr>
            <a:r>
              <a:rPr lang="en-US" dirty="0">
                <a:solidFill>
                  <a:schemeClr val="tx1"/>
                </a:solidFill>
              </a:rPr>
              <a:t>Class IX – 63 students</a:t>
            </a:r>
          </a:p>
          <a:p>
            <a:pPr marL="342900" indent="-342900">
              <a:buFont typeface="+mj-lt"/>
              <a:buAutoNum type="arabicPeriod"/>
            </a:pPr>
            <a:r>
              <a:rPr lang="en-US" dirty="0">
                <a:solidFill>
                  <a:schemeClr val="tx1"/>
                </a:solidFill>
              </a:rPr>
              <a:t>Class X – 47 students</a:t>
            </a:r>
          </a:p>
          <a:p>
            <a:pPr marL="342900" indent="-342900">
              <a:buFont typeface="+mj-lt"/>
              <a:buAutoNum type="arabicPeriod"/>
            </a:pPr>
            <a:r>
              <a:rPr lang="en-US" dirty="0">
                <a:solidFill>
                  <a:schemeClr val="tx1"/>
                </a:solidFill>
              </a:rPr>
              <a:t>Class XI – 52 students</a:t>
            </a:r>
          </a:p>
          <a:p>
            <a:pPr marL="342900" indent="-342900">
              <a:buFont typeface="+mj-lt"/>
              <a:buAutoNum type="arabicPeriod"/>
            </a:pPr>
            <a:r>
              <a:rPr lang="en-US" dirty="0">
                <a:solidFill>
                  <a:schemeClr val="tx1"/>
                </a:solidFill>
              </a:rPr>
              <a:t>Class XII – 32 students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0" y="0"/>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135940"/>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4000" b="1" dirty="0">
                <a:solidFill>
                  <a:srgbClr val="FF0000"/>
                </a:solidFill>
                <a:latin typeface="Amasis MT Pro" panose="02040504050005020304" pitchFamily="18" charset="0"/>
              </a:rPr>
              <a:t>Primary and Middle</a:t>
            </a: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 School Survey</a:t>
            </a:r>
          </a:p>
        </p:txBody>
      </p:sp>
      <p:sp>
        <p:nvSpPr>
          <p:cNvPr id="4" name="TextBox 3"/>
          <p:cNvSpPr txBox="1"/>
          <p:nvPr/>
        </p:nvSpPr>
        <p:spPr>
          <a:xfrm>
            <a:off x="282259" y="1188046"/>
            <a:ext cx="8247862" cy="5109091"/>
          </a:xfrm>
          <a:prstGeom prst="rect">
            <a:avLst/>
          </a:prstGeom>
          <a:solidFill>
            <a:schemeClr val="accent4">
              <a:lumMod val="20000"/>
              <a:lumOff val="80000"/>
            </a:schemeClr>
          </a:solidFill>
        </p:spPr>
        <p:txBody>
          <a:bodyPr wrap="square" rtlCol="0">
            <a:spAutoFit/>
          </a:bodyPr>
          <a:lstStyle/>
          <a:p>
            <a:pPr marL="285750" indent="-285750" algn="just" rtl="0">
              <a:spcBef>
                <a:spcPts val="120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 </a:t>
            </a:r>
            <a:r>
              <a:rPr lang="en-US" sz="1800" b="1" i="0" u="none" strike="noStrike" dirty="0">
                <a:solidFill>
                  <a:srgbClr val="000000"/>
                </a:solidFill>
                <a:effectLst/>
                <a:latin typeface="Times New Roman" panose="02020603050405020304" pitchFamily="18" charset="0"/>
              </a:rPr>
              <a:t>Total students : </a:t>
            </a:r>
            <a:r>
              <a:rPr lang="en-US" sz="1800" b="0" i="0" u="none" strike="noStrike" dirty="0">
                <a:solidFill>
                  <a:srgbClr val="000000"/>
                </a:solidFill>
                <a:effectLst/>
                <a:latin typeface="Times New Roman" panose="02020603050405020304" pitchFamily="18" charset="0"/>
              </a:rPr>
              <a:t>275</a:t>
            </a:r>
            <a:endParaRPr lang="en-US" dirty="0"/>
          </a:p>
          <a:p>
            <a:pPr marL="285750" indent="-285750" algn="just" rtl="0">
              <a:spcBef>
                <a:spcPts val="1200"/>
              </a:spcBef>
              <a:spcAft>
                <a:spcPts val="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Total girls : </a:t>
            </a:r>
            <a:r>
              <a:rPr lang="en-US" sz="1800" b="0" i="0" u="none" strike="noStrike" dirty="0">
                <a:solidFill>
                  <a:srgbClr val="000000"/>
                </a:solidFill>
                <a:effectLst/>
                <a:latin typeface="Times New Roman" panose="02020603050405020304" pitchFamily="18" charset="0"/>
              </a:rPr>
              <a:t>147</a:t>
            </a:r>
            <a:endParaRPr lang="en-US" dirty="0"/>
          </a:p>
          <a:p>
            <a:pPr marL="285750" indent="-285750" algn="just" rtl="0">
              <a:spcBef>
                <a:spcPts val="1200"/>
              </a:spcBef>
              <a:spcAft>
                <a:spcPts val="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Total boys : </a:t>
            </a:r>
            <a:r>
              <a:rPr lang="en-US" sz="1800" b="0" i="0" u="none" strike="noStrike" dirty="0">
                <a:solidFill>
                  <a:srgbClr val="000000"/>
                </a:solidFill>
                <a:effectLst/>
                <a:latin typeface="Times New Roman" panose="02020603050405020304" pitchFamily="18" charset="0"/>
              </a:rPr>
              <a:t>132</a:t>
            </a:r>
            <a:endParaRPr lang="en-US" dirty="0"/>
          </a:p>
          <a:p>
            <a:pPr marL="285750" indent="-285750" algn="just" rtl="0">
              <a:spcBef>
                <a:spcPts val="1200"/>
              </a:spcBef>
              <a:spcAft>
                <a:spcPts val="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Total class : </a:t>
            </a:r>
            <a:r>
              <a:rPr lang="en-US" sz="1800" b="0" i="0" u="none" strike="noStrike" dirty="0">
                <a:solidFill>
                  <a:srgbClr val="000000"/>
                </a:solidFill>
                <a:effectLst/>
                <a:latin typeface="Times New Roman" panose="02020603050405020304" pitchFamily="18" charset="0"/>
              </a:rPr>
              <a:t>1 to 8</a:t>
            </a:r>
            <a:endParaRPr lang="en-US" dirty="0"/>
          </a:p>
          <a:p>
            <a:pPr marL="285750" indent="-285750" algn="just" rtl="0">
              <a:spcBef>
                <a:spcPts val="1200"/>
              </a:spcBef>
              <a:spcAft>
                <a:spcPts val="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Total teachers : </a:t>
            </a:r>
            <a:r>
              <a:rPr lang="en-US" sz="1800" b="0" i="0" u="none" strike="noStrike" dirty="0">
                <a:solidFill>
                  <a:srgbClr val="000000"/>
                </a:solidFill>
                <a:effectLst/>
                <a:latin typeface="Times New Roman" panose="02020603050405020304" pitchFamily="18" charset="0"/>
              </a:rPr>
              <a:t>3 (1 female, 2 male)</a:t>
            </a:r>
            <a:endParaRPr lang="en-US" dirty="0"/>
          </a:p>
          <a:p>
            <a:pPr marL="285750" indent="-285750" algn="just" rtl="0">
              <a:spcBef>
                <a:spcPts val="1200"/>
              </a:spcBef>
              <a:spcAft>
                <a:spcPts val="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Head teacher : </a:t>
            </a:r>
            <a:r>
              <a:rPr lang="en-US" sz="1800" b="0" i="0" u="none" strike="noStrike" dirty="0" err="1">
                <a:solidFill>
                  <a:srgbClr val="000000"/>
                </a:solidFill>
                <a:effectLst/>
                <a:latin typeface="Times New Roman" panose="02020603050405020304" pitchFamily="18" charset="0"/>
              </a:rPr>
              <a:t>Dilip</a:t>
            </a:r>
            <a:r>
              <a:rPr lang="en-US" sz="1800" b="0" i="0" u="none" strike="noStrike" dirty="0">
                <a:solidFill>
                  <a:srgbClr val="000000"/>
                </a:solidFill>
                <a:effectLst/>
                <a:latin typeface="Times New Roman" panose="02020603050405020304" pitchFamily="18" charset="0"/>
              </a:rPr>
              <a:t> Kr. Sah</a:t>
            </a:r>
            <a:endParaRPr lang="en-US" dirty="0"/>
          </a:p>
          <a:p>
            <a:pPr marL="285750" indent="-285750" algn="just" rtl="0">
              <a:spcBef>
                <a:spcPts val="1200"/>
              </a:spcBef>
              <a:spcAft>
                <a:spcPts val="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Teacher : </a:t>
            </a:r>
            <a:r>
              <a:rPr lang="en-US" sz="1800" b="0" i="0" u="none" strike="noStrike" dirty="0" err="1">
                <a:solidFill>
                  <a:srgbClr val="000000"/>
                </a:solidFill>
                <a:effectLst/>
                <a:latin typeface="Times New Roman" panose="02020603050405020304" pitchFamily="18" charset="0"/>
              </a:rPr>
              <a:t>Sobha</a:t>
            </a:r>
            <a:r>
              <a:rPr lang="en-US" sz="1800" b="0" i="0" u="none" strike="noStrike" dirty="0">
                <a:solidFill>
                  <a:srgbClr val="000000"/>
                </a:solidFill>
                <a:effectLst/>
                <a:latin typeface="Times New Roman" panose="02020603050405020304" pitchFamily="18" charset="0"/>
              </a:rPr>
              <a:t> Kumari, Aditya Kumar Anand (1 to 5), </a:t>
            </a:r>
            <a:r>
              <a:rPr lang="en-US" sz="1800" b="0" i="0" u="none" strike="noStrike" dirty="0" err="1">
                <a:solidFill>
                  <a:srgbClr val="000000"/>
                </a:solidFill>
                <a:effectLst/>
                <a:latin typeface="Times New Roman" panose="02020603050405020304" pitchFamily="18" charset="0"/>
              </a:rPr>
              <a:t>Dilip</a:t>
            </a:r>
            <a:r>
              <a:rPr lang="en-US" sz="1800" b="0" i="0" u="none" strike="noStrike" dirty="0">
                <a:solidFill>
                  <a:srgbClr val="000000"/>
                </a:solidFill>
                <a:effectLst/>
                <a:latin typeface="Times New Roman" panose="02020603050405020304" pitchFamily="18" charset="0"/>
              </a:rPr>
              <a:t> kr. Sah (Headmaster)</a:t>
            </a:r>
            <a:endParaRPr lang="en-US" dirty="0"/>
          </a:p>
          <a:p>
            <a:pPr marL="285750" indent="-285750" algn="just" rtl="0">
              <a:spcBef>
                <a:spcPts val="1200"/>
              </a:spcBef>
              <a:spcAft>
                <a:spcPts val="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School established : </a:t>
            </a:r>
            <a:r>
              <a:rPr lang="en-US" sz="1800" b="0" i="0" u="none" strike="noStrike" dirty="0">
                <a:solidFill>
                  <a:srgbClr val="000000"/>
                </a:solidFill>
                <a:effectLst/>
                <a:latin typeface="Times New Roman" panose="02020603050405020304" pitchFamily="18" charset="0"/>
              </a:rPr>
              <a:t>1955</a:t>
            </a:r>
            <a:endParaRPr lang="en-US" dirty="0"/>
          </a:p>
          <a:p>
            <a:pPr marL="285750" indent="-285750" algn="just" rtl="0">
              <a:spcBef>
                <a:spcPts val="1200"/>
              </a:spcBef>
              <a:spcAft>
                <a:spcPts val="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Washroom : </a:t>
            </a:r>
            <a:r>
              <a:rPr lang="en-US" sz="1800" b="0" i="0" u="none" strike="noStrike" dirty="0">
                <a:solidFill>
                  <a:srgbClr val="000000"/>
                </a:solidFill>
                <a:effectLst/>
                <a:latin typeface="Times New Roman" panose="02020603050405020304" pitchFamily="18" charset="0"/>
              </a:rPr>
              <a:t>2-6</a:t>
            </a:r>
            <a:endParaRPr lang="en-US" dirty="0"/>
          </a:p>
          <a:p>
            <a:pPr marL="285750" indent="-285750" algn="just" rtl="0">
              <a:spcBef>
                <a:spcPts val="1200"/>
              </a:spcBef>
              <a:spcAft>
                <a:spcPts val="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Attendance good (75% - 80%)        </a:t>
            </a:r>
            <a:endParaRPr lang="en-US" dirty="0"/>
          </a:p>
          <a:p>
            <a:pPr marL="285750" indent="-285750" algn="just" rtl="0">
              <a:spcBef>
                <a:spcPts val="1200"/>
              </a:spcBef>
              <a:spcAft>
                <a:spcPts val="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Gyan </a:t>
            </a:r>
            <a:r>
              <a:rPr lang="en-US" sz="1800" b="1" i="0" u="none" strike="noStrike" dirty="0" err="1">
                <a:solidFill>
                  <a:srgbClr val="000000"/>
                </a:solidFill>
                <a:effectLst/>
                <a:latin typeface="Times New Roman" panose="02020603050405020304" pitchFamily="18" charset="0"/>
              </a:rPr>
              <a:t>setu</a:t>
            </a:r>
            <a:r>
              <a:rPr lang="en-US" sz="1800" b="1" i="0" u="none" strike="noStrike" dirty="0">
                <a:solidFill>
                  <a:srgbClr val="000000"/>
                </a:solidFill>
                <a:effectLst/>
                <a:latin typeface="Times New Roman" panose="02020603050405020304" pitchFamily="18" charset="0"/>
              </a:rPr>
              <a:t> </a:t>
            </a:r>
            <a:r>
              <a:rPr lang="en-US" sz="1800" b="1" i="0" u="none" strike="noStrike" dirty="0" err="1">
                <a:solidFill>
                  <a:srgbClr val="000000"/>
                </a:solidFill>
                <a:effectLst/>
                <a:latin typeface="Times New Roman" panose="02020603050405020304" pitchFamily="18" charset="0"/>
              </a:rPr>
              <a:t>karyakarm</a:t>
            </a:r>
            <a:r>
              <a:rPr lang="en-US" sz="1800" b="1" i="0" u="none" strike="noStrike" dirty="0">
                <a:solidFill>
                  <a:srgbClr val="000000"/>
                </a:solidFill>
                <a:effectLst/>
                <a:latin typeface="Times New Roman" panose="02020603050405020304" pitchFamily="18" charset="0"/>
              </a:rPr>
              <a:t> (Program)</a:t>
            </a:r>
            <a:endParaRPr lang="en-US" dirty="0"/>
          </a:p>
          <a:p>
            <a:pPr marL="285750" indent="-285750" algn="just" rtl="0">
              <a:spcBef>
                <a:spcPts val="1200"/>
              </a:spcBef>
              <a:spcAft>
                <a:spcPts val="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Area 5 </a:t>
            </a:r>
            <a:r>
              <a:rPr lang="en-US" sz="1800" b="1" i="0" u="none" strike="noStrike" dirty="0" err="1">
                <a:solidFill>
                  <a:srgbClr val="000000"/>
                </a:solidFill>
                <a:effectLst/>
                <a:latin typeface="Times New Roman" panose="02020603050405020304" pitchFamily="18" charset="0"/>
              </a:rPr>
              <a:t>kattha</a:t>
            </a:r>
            <a:r>
              <a:rPr lang="en-US" sz="1800" b="1" i="0" u="none" strike="noStrike" dirty="0">
                <a:solidFill>
                  <a:srgbClr val="000000"/>
                </a:solidFill>
                <a:effectLst/>
                <a:latin typeface="Times New Roman" panose="02020603050405020304" pitchFamily="18" charset="0"/>
              </a:rPr>
              <a:t> (8000 sq. feet)</a:t>
            </a:r>
            <a:endParaRPr lang="en-US" sz="1800" b="0" i="0" u="none" strike="noStrike" dirty="0">
              <a:solidFill>
                <a:srgbClr val="000000"/>
              </a:solidFill>
              <a:effectLst/>
              <a:latin typeface="Times New Roman" panose="02020603050405020304" pitchFamily="18" charset="0"/>
            </a:endParaRP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605838" y="3364246"/>
            <a:ext cx="3433763" cy="343376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20754" y="843826"/>
            <a:ext cx="3349789" cy="252042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265630"/>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4000" b="1" dirty="0" err="1">
                <a:solidFill>
                  <a:srgbClr val="FF0000"/>
                </a:solidFill>
                <a:latin typeface="Amasis MT Pro" panose="02040504050005020304" pitchFamily="18" charset="0"/>
              </a:rPr>
              <a:t>Aaganbaadi</a:t>
            </a: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 Survey</a:t>
            </a:r>
          </a:p>
        </p:txBody>
      </p:sp>
      <p:sp>
        <p:nvSpPr>
          <p:cNvPr id="4" name="TextBox 3"/>
          <p:cNvSpPr txBox="1"/>
          <p:nvPr/>
        </p:nvSpPr>
        <p:spPr>
          <a:xfrm>
            <a:off x="396076" y="1087559"/>
            <a:ext cx="5699924" cy="2954655"/>
          </a:xfrm>
          <a:prstGeom prst="rect">
            <a:avLst/>
          </a:prstGeom>
          <a:solidFill>
            <a:schemeClr val="accent4">
              <a:lumMod val="20000"/>
              <a:lumOff val="80000"/>
            </a:schemeClr>
          </a:solidFill>
        </p:spPr>
        <p:txBody>
          <a:bodyPr wrap="square" rtlCol="0">
            <a:spAutoFit/>
          </a:bodyPr>
          <a:lstStyle/>
          <a:p>
            <a:pPr marL="285750" indent="-285750" rtl="0">
              <a:spcAft>
                <a:spcPts val="120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Established    : </a:t>
            </a:r>
            <a:r>
              <a:rPr lang="en-US" sz="1800" b="0" i="0" u="none" strike="noStrike" dirty="0">
                <a:solidFill>
                  <a:srgbClr val="000000"/>
                </a:solidFill>
                <a:effectLst/>
                <a:latin typeface="Times New Roman" panose="02020603050405020304" pitchFamily="18" charset="0"/>
              </a:rPr>
              <a:t>22 Sept. 2009</a:t>
            </a:r>
            <a:endParaRPr lang="en-US" dirty="0"/>
          </a:p>
          <a:p>
            <a:pPr marL="285750" indent="-285750" rtl="0">
              <a:spcAft>
                <a:spcPts val="120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Head              : </a:t>
            </a:r>
            <a:r>
              <a:rPr lang="en-US" sz="1800" b="0" i="0" u="none" strike="noStrike" dirty="0" err="1">
                <a:solidFill>
                  <a:srgbClr val="000000"/>
                </a:solidFill>
                <a:effectLst/>
                <a:latin typeface="Times New Roman" panose="02020603050405020304" pitchFamily="18" charset="0"/>
              </a:rPr>
              <a:t>Giriwala</a:t>
            </a:r>
            <a:r>
              <a:rPr lang="en-US" sz="1800" b="0" i="0" u="none" strike="noStrike" dirty="0">
                <a:solidFill>
                  <a:srgbClr val="000000"/>
                </a:solidFill>
                <a:effectLst/>
                <a:latin typeface="Times New Roman" panose="02020603050405020304" pitchFamily="18" charset="0"/>
              </a:rPr>
              <a:t> Kumari</a:t>
            </a:r>
            <a:endParaRPr lang="en-US" dirty="0"/>
          </a:p>
          <a:p>
            <a:pPr marL="285750" indent="-285750" rtl="0">
              <a:spcAft>
                <a:spcPts val="120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Staff               : </a:t>
            </a:r>
            <a:r>
              <a:rPr lang="en-US" sz="1800" b="0" i="0" u="none" strike="noStrike" dirty="0">
                <a:solidFill>
                  <a:srgbClr val="000000"/>
                </a:solidFill>
                <a:effectLst/>
                <a:latin typeface="Times New Roman" panose="02020603050405020304" pitchFamily="18" charset="0"/>
              </a:rPr>
              <a:t>2</a:t>
            </a:r>
            <a:endParaRPr lang="en-US" dirty="0"/>
          </a:p>
          <a:p>
            <a:pPr marL="285750" indent="-285750" rtl="0">
              <a:spcAft>
                <a:spcPts val="120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Food Source  : </a:t>
            </a:r>
            <a:r>
              <a:rPr lang="en-US" sz="1800" b="0" i="0" u="none" strike="noStrike" dirty="0">
                <a:solidFill>
                  <a:srgbClr val="000000"/>
                </a:solidFill>
                <a:effectLst/>
                <a:latin typeface="Times New Roman" panose="02020603050405020304" pitchFamily="18" charset="0"/>
              </a:rPr>
              <a:t>Own ( Money from Government)</a:t>
            </a:r>
            <a:endParaRPr lang="en-US" dirty="0"/>
          </a:p>
          <a:p>
            <a:pPr marL="285750" indent="-285750" rtl="0">
              <a:spcAft>
                <a:spcPts val="120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Area               : </a:t>
            </a:r>
            <a:r>
              <a:rPr lang="en-US" sz="1800" b="0" i="0" u="none" strike="noStrike" dirty="0">
                <a:solidFill>
                  <a:srgbClr val="000000"/>
                </a:solidFill>
                <a:effectLst/>
                <a:latin typeface="Times New Roman" panose="02020603050405020304" pitchFamily="18" charset="0"/>
              </a:rPr>
              <a:t>1 hectare</a:t>
            </a:r>
            <a:endParaRPr lang="en-US" dirty="0"/>
          </a:p>
          <a:p>
            <a:pPr marL="285750" indent="-285750" rtl="0">
              <a:spcAft>
                <a:spcPts val="120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Study Material  : </a:t>
            </a:r>
            <a:r>
              <a:rPr lang="en-US" sz="1800" b="0" i="0" u="none" strike="noStrike" dirty="0">
                <a:solidFill>
                  <a:srgbClr val="000000"/>
                </a:solidFill>
                <a:effectLst/>
                <a:latin typeface="Times New Roman" panose="02020603050405020304" pitchFamily="18" charset="0"/>
              </a:rPr>
              <a:t>Pencil, Slate ( given by Government)</a:t>
            </a:r>
            <a:endParaRPr lang="en-US" dirty="0"/>
          </a:p>
          <a:p>
            <a:pPr marL="285750" indent="-285750" rtl="0">
              <a:spcAft>
                <a:spcPts val="1200"/>
              </a:spcAft>
              <a:buFont typeface="Arial" panose="020B0604020202020204" pitchFamily="34" charset="0"/>
              <a:buChar char="•"/>
            </a:pPr>
            <a:r>
              <a:rPr lang="en-US" sz="1800" b="1" i="0" u="none" strike="noStrike" dirty="0">
                <a:solidFill>
                  <a:srgbClr val="000000"/>
                </a:solidFill>
                <a:effectLst/>
                <a:latin typeface="Times New Roman" panose="02020603050405020304" pitchFamily="18" charset="0"/>
              </a:rPr>
              <a:t>Office             : </a:t>
            </a:r>
            <a:r>
              <a:rPr lang="en-US" sz="1800" b="0" i="0" u="none" strike="noStrike" dirty="0" err="1">
                <a:solidFill>
                  <a:srgbClr val="000000"/>
                </a:solidFill>
                <a:effectLst/>
                <a:latin typeface="Times New Roman" panose="02020603050405020304" pitchFamily="18" charset="0"/>
              </a:rPr>
              <a:t>Godda</a:t>
            </a:r>
            <a:r>
              <a:rPr lang="en-US" sz="1800" b="0" i="0" u="none" strike="noStrike" dirty="0">
                <a:solidFill>
                  <a:srgbClr val="000000"/>
                </a:solidFill>
                <a:effectLst/>
                <a:latin typeface="Times New Roman" panose="02020603050405020304" pitchFamily="18" charset="0"/>
              </a:rPr>
              <a:t> Block</a:t>
            </a:r>
          </a:p>
        </p:txBody>
      </p:sp>
      <p:graphicFrame>
        <p:nvGraphicFramePr>
          <p:cNvPr id="5" name="Table 5"/>
          <p:cNvGraphicFramePr>
            <a:graphicFrameLocks noGrp="1"/>
          </p:cNvGraphicFramePr>
          <p:nvPr/>
        </p:nvGraphicFramePr>
        <p:xfrm>
          <a:off x="396076" y="4876013"/>
          <a:ext cx="5699924" cy="1483360"/>
        </p:xfrm>
        <a:graphic>
          <a:graphicData uri="http://schemas.openxmlformats.org/drawingml/2006/table">
            <a:tbl>
              <a:tblPr firstRow="1" bandRow="1">
                <a:tableStyleId>{5C22544A-7EE6-4342-B048-85BDC9FD1C3A}</a:tableStyleId>
              </a:tblPr>
              <a:tblGrid>
                <a:gridCol w="2849962">
                  <a:extLst>
                    <a:ext uri="{9D8B030D-6E8A-4147-A177-3AD203B41FA5}">
                      <a16:colId xmlns:a16="http://schemas.microsoft.com/office/drawing/2014/main" val="20000"/>
                    </a:ext>
                  </a:extLst>
                </a:gridCol>
                <a:gridCol w="2849962">
                  <a:extLst>
                    <a:ext uri="{9D8B030D-6E8A-4147-A177-3AD203B41FA5}">
                      <a16:colId xmlns:a16="http://schemas.microsoft.com/office/drawing/2014/main" val="20001"/>
                    </a:ext>
                  </a:extLst>
                </a:gridCol>
              </a:tblGrid>
              <a:tr h="370840">
                <a:tc>
                  <a:txBody>
                    <a:bodyPr/>
                    <a:lstStyle/>
                    <a:p>
                      <a:pPr marL="520700" algn="ctr" rtl="0" fontAlgn="t">
                        <a:spcBef>
                          <a:spcPts val="1200"/>
                        </a:spcBef>
                        <a:spcAft>
                          <a:spcPts val="0"/>
                        </a:spcAft>
                      </a:pPr>
                      <a:r>
                        <a:rPr lang="en-US" sz="1400" b="1" i="0" u="none" strike="noStrike" dirty="0">
                          <a:solidFill>
                            <a:srgbClr val="000000"/>
                          </a:solidFill>
                          <a:effectLst/>
                          <a:latin typeface="Gill Sans MT" panose="020B0502020104020203" pitchFamily="34" charset="0"/>
                        </a:rPr>
                        <a:t>Age</a:t>
                      </a:r>
                      <a:endParaRPr lang="en-US" sz="1400" dirty="0">
                        <a:effectLst/>
                        <a:latin typeface="Gill Sans MT" panose="020B0502020104020203" pitchFamily="34" charset="0"/>
                      </a:endParaRPr>
                    </a:p>
                  </a:txBody>
                  <a:tcPr marL="63500" marR="63500" marT="63500" marB="63500"/>
                </a:tc>
                <a:tc>
                  <a:txBody>
                    <a:bodyPr/>
                    <a:lstStyle/>
                    <a:p>
                      <a:pPr marL="520700" algn="ctr" rtl="0" fontAlgn="t">
                        <a:spcBef>
                          <a:spcPts val="1200"/>
                        </a:spcBef>
                        <a:spcAft>
                          <a:spcPts val="0"/>
                        </a:spcAft>
                      </a:pPr>
                      <a:r>
                        <a:rPr lang="en-US" sz="1400" b="1" i="0" u="none" strike="noStrike" dirty="0">
                          <a:solidFill>
                            <a:srgbClr val="000000"/>
                          </a:solidFill>
                          <a:effectLst/>
                          <a:latin typeface="Gill Sans MT" panose="020B0502020104020203" pitchFamily="34" charset="0"/>
                        </a:rPr>
                        <a:t>No. of Students</a:t>
                      </a:r>
                      <a:endParaRPr lang="en-US" sz="1400" dirty="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0"/>
                  </a:ext>
                </a:extLst>
              </a:tr>
              <a:tr h="370840">
                <a:tc>
                  <a:txBody>
                    <a:bodyPr/>
                    <a:lstStyle/>
                    <a:p>
                      <a:pPr marL="520700" algn="ctr" rtl="0" fontAlgn="t">
                        <a:spcBef>
                          <a:spcPts val="1200"/>
                        </a:spcBef>
                        <a:spcAft>
                          <a:spcPts val="0"/>
                        </a:spcAft>
                      </a:pPr>
                      <a:r>
                        <a:rPr lang="en-US" sz="1400" b="0" i="0" u="none" strike="noStrike" dirty="0">
                          <a:solidFill>
                            <a:srgbClr val="000000"/>
                          </a:solidFill>
                          <a:effectLst/>
                          <a:latin typeface="Gill Sans MT" panose="020B0502020104020203" pitchFamily="34" charset="0"/>
                        </a:rPr>
                        <a:t>0-3 </a:t>
                      </a:r>
                      <a:r>
                        <a:rPr lang="en-US" sz="1400" b="0" i="0" u="none" strike="noStrike" dirty="0" err="1">
                          <a:solidFill>
                            <a:srgbClr val="000000"/>
                          </a:solidFill>
                          <a:effectLst/>
                          <a:latin typeface="Gill Sans MT" panose="020B0502020104020203" pitchFamily="34" charset="0"/>
                        </a:rPr>
                        <a:t>yrs</a:t>
                      </a:r>
                      <a:endParaRPr lang="en-US" sz="1400" dirty="0">
                        <a:effectLst/>
                        <a:latin typeface="Gill Sans MT" panose="020B0502020104020203" pitchFamily="34" charset="0"/>
                      </a:endParaRPr>
                    </a:p>
                  </a:txBody>
                  <a:tcPr marL="63500" marR="63500" marT="63500" marB="63500"/>
                </a:tc>
                <a:tc>
                  <a:txBody>
                    <a:bodyPr/>
                    <a:lstStyle/>
                    <a:p>
                      <a:pPr marL="520700" algn="ctr" rtl="0" fontAlgn="t">
                        <a:spcBef>
                          <a:spcPts val="1200"/>
                        </a:spcBef>
                        <a:spcAft>
                          <a:spcPts val="0"/>
                        </a:spcAft>
                      </a:pPr>
                      <a:r>
                        <a:rPr lang="en-US" sz="1400" b="0" i="0" u="none" strike="noStrike" dirty="0">
                          <a:solidFill>
                            <a:srgbClr val="000000"/>
                          </a:solidFill>
                          <a:effectLst/>
                          <a:latin typeface="Gill Sans MT" panose="020B0502020104020203" pitchFamily="34" charset="0"/>
                        </a:rPr>
                        <a:t>69</a:t>
                      </a:r>
                      <a:endParaRPr lang="en-US" sz="1400" dirty="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1"/>
                  </a:ext>
                </a:extLst>
              </a:tr>
              <a:tr h="370840">
                <a:tc>
                  <a:txBody>
                    <a:bodyPr/>
                    <a:lstStyle/>
                    <a:p>
                      <a:pPr marL="520700" algn="ctr" rtl="0" fontAlgn="t">
                        <a:spcBef>
                          <a:spcPts val="1200"/>
                        </a:spcBef>
                        <a:spcAft>
                          <a:spcPts val="0"/>
                        </a:spcAft>
                      </a:pPr>
                      <a:r>
                        <a:rPr lang="en-US" sz="1400" b="0" i="0" u="none" strike="noStrike" dirty="0">
                          <a:solidFill>
                            <a:srgbClr val="000000"/>
                          </a:solidFill>
                          <a:effectLst/>
                          <a:latin typeface="Gill Sans MT" panose="020B0502020104020203" pitchFamily="34" charset="0"/>
                        </a:rPr>
                        <a:t>3-6 </a:t>
                      </a:r>
                      <a:r>
                        <a:rPr lang="en-US" sz="1400" b="0" i="0" u="none" strike="noStrike" dirty="0" err="1">
                          <a:solidFill>
                            <a:srgbClr val="000000"/>
                          </a:solidFill>
                          <a:effectLst/>
                          <a:latin typeface="Gill Sans MT" panose="020B0502020104020203" pitchFamily="34" charset="0"/>
                        </a:rPr>
                        <a:t>yrs</a:t>
                      </a:r>
                      <a:endParaRPr lang="en-US" sz="1400" dirty="0">
                        <a:effectLst/>
                        <a:latin typeface="Gill Sans MT" panose="020B0502020104020203" pitchFamily="34" charset="0"/>
                      </a:endParaRPr>
                    </a:p>
                  </a:txBody>
                  <a:tcPr marL="63500" marR="63500" marT="63500" marB="63500"/>
                </a:tc>
                <a:tc>
                  <a:txBody>
                    <a:bodyPr/>
                    <a:lstStyle/>
                    <a:p>
                      <a:pPr marL="520700" algn="ctr" rtl="0" fontAlgn="t">
                        <a:spcBef>
                          <a:spcPts val="1200"/>
                        </a:spcBef>
                        <a:spcAft>
                          <a:spcPts val="0"/>
                        </a:spcAft>
                      </a:pPr>
                      <a:r>
                        <a:rPr lang="en-US" sz="1400" b="0" i="0" u="none" strike="noStrike">
                          <a:solidFill>
                            <a:srgbClr val="000000"/>
                          </a:solidFill>
                          <a:effectLst/>
                          <a:latin typeface="Gill Sans MT" panose="020B0502020104020203" pitchFamily="34" charset="0"/>
                        </a:rPr>
                        <a:t>40</a:t>
                      </a:r>
                      <a:endParaRPr lang="en-US" sz="140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2"/>
                  </a:ext>
                </a:extLst>
              </a:tr>
              <a:tr h="370840">
                <a:tc>
                  <a:txBody>
                    <a:bodyPr/>
                    <a:lstStyle/>
                    <a:p>
                      <a:pPr marL="520700" algn="ctr" rtl="0" fontAlgn="t">
                        <a:spcBef>
                          <a:spcPts val="1200"/>
                        </a:spcBef>
                        <a:spcAft>
                          <a:spcPts val="0"/>
                        </a:spcAft>
                      </a:pPr>
                      <a:r>
                        <a:rPr lang="en-US" sz="1400" b="0" i="0" u="none" strike="noStrike" dirty="0">
                          <a:solidFill>
                            <a:srgbClr val="000000"/>
                          </a:solidFill>
                          <a:effectLst/>
                          <a:latin typeface="Gill Sans MT" panose="020B0502020104020203" pitchFamily="34" charset="0"/>
                        </a:rPr>
                        <a:t>Total</a:t>
                      </a:r>
                      <a:endParaRPr lang="en-US" sz="1400" dirty="0">
                        <a:effectLst/>
                        <a:latin typeface="Gill Sans MT" panose="020B0502020104020203" pitchFamily="34" charset="0"/>
                      </a:endParaRPr>
                    </a:p>
                  </a:txBody>
                  <a:tcPr marL="63500" marR="63500" marT="63500" marB="63500"/>
                </a:tc>
                <a:tc>
                  <a:txBody>
                    <a:bodyPr/>
                    <a:lstStyle/>
                    <a:p>
                      <a:pPr marL="520700" algn="ctr" rtl="0" fontAlgn="t">
                        <a:spcBef>
                          <a:spcPts val="1200"/>
                        </a:spcBef>
                        <a:spcAft>
                          <a:spcPts val="0"/>
                        </a:spcAft>
                      </a:pPr>
                      <a:r>
                        <a:rPr lang="en-US" sz="1400" b="0" i="0" u="none" strike="noStrike" dirty="0">
                          <a:solidFill>
                            <a:srgbClr val="000000"/>
                          </a:solidFill>
                          <a:effectLst/>
                          <a:latin typeface="Gill Sans MT" panose="020B0502020104020203" pitchFamily="34" charset="0"/>
                        </a:rPr>
                        <a:t>109</a:t>
                      </a:r>
                      <a:endParaRPr lang="en-US" sz="1400" dirty="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3"/>
                  </a:ext>
                </a:extLst>
              </a:tr>
            </a:tbl>
          </a:graphicData>
        </a:graphic>
      </p:graphicFrame>
      <p:sp>
        <p:nvSpPr>
          <p:cNvPr id="6" name="TextBox 5"/>
          <p:cNvSpPr txBox="1"/>
          <p:nvPr/>
        </p:nvSpPr>
        <p:spPr>
          <a:xfrm>
            <a:off x="396076" y="4291238"/>
            <a:ext cx="202146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Students</a:t>
            </a:r>
          </a:p>
        </p:txBody>
      </p:sp>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09253" y="1087559"/>
            <a:ext cx="4215978" cy="4120402"/>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448134"/>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PRA – Participatory Rural Appraisal</a:t>
            </a:r>
          </a:p>
        </p:txBody>
      </p:sp>
      <p:sp>
        <p:nvSpPr>
          <p:cNvPr id="4" name="TextBox 3"/>
          <p:cNvSpPr txBox="1"/>
          <p:nvPr/>
        </p:nvSpPr>
        <p:spPr>
          <a:xfrm>
            <a:off x="807720" y="1327885"/>
            <a:ext cx="10515600" cy="707886"/>
          </a:xfrm>
          <a:prstGeom prst="rect">
            <a:avLst/>
          </a:prstGeom>
          <a:solidFill>
            <a:schemeClr val="accent4">
              <a:lumMod val="20000"/>
              <a:lumOff val="80000"/>
            </a:schemeClr>
          </a:solidFill>
        </p:spPr>
        <p:txBody>
          <a:bodyPr wrap="square" rtlCol="0">
            <a:spAutoFit/>
          </a:bodyPr>
          <a:lstStyle/>
          <a:p>
            <a:pPr marR="0" lvl="0" algn="l" defTabSz="914400" rtl="0" eaLnBrk="1" fontAlgn="auto" latinLnBrk="0" hangingPunct="1">
              <a:lnSpc>
                <a:spcPct val="100000"/>
              </a:lnSpc>
              <a:spcBef>
                <a:spcPts val="0"/>
              </a:spcBef>
              <a:spcAft>
                <a:spcPts val="1200"/>
              </a:spcAft>
              <a:buClrTx/>
              <a:buSzTx/>
              <a:defRPr/>
            </a:pPr>
            <a:r>
              <a:rPr lang="en-US" sz="2000" dirty="0">
                <a:solidFill>
                  <a:srgbClr val="000000"/>
                </a:solidFill>
                <a:latin typeface="Gill Sans MT" panose="020B0502020104020203" pitchFamily="34" charset="0"/>
              </a:rPr>
              <a:t>PRA is a methodology for interacting with villagers and seeking their participation in putting forward their point of views about problem analyzing and equalizing the information to acquire learning</a:t>
            </a:r>
            <a:endParaRPr kumimoji="0" lang="en-US" sz="2000" i="0" u="none" strike="noStrike" kern="1200" cap="none" spc="0" normalizeH="0" baseline="0" noProof="0" dirty="0">
              <a:ln>
                <a:noFill/>
              </a:ln>
              <a:solidFill>
                <a:srgbClr val="000000"/>
              </a:solidFill>
              <a:effectLst/>
              <a:uLnTx/>
              <a:uFillTx/>
              <a:latin typeface="Gill Sans MT" panose="020B0502020104020203" pitchFamily="34" charset="0"/>
            </a:endParaRPr>
          </a:p>
        </p:txBody>
      </p:sp>
      <p:sp>
        <p:nvSpPr>
          <p:cNvPr id="7" name="TextBox 6"/>
          <p:cNvSpPr txBox="1"/>
          <p:nvPr/>
        </p:nvSpPr>
        <p:spPr>
          <a:xfrm>
            <a:off x="807720" y="3131505"/>
            <a:ext cx="10515600" cy="2503249"/>
          </a:xfrm>
          <a:prstGeom prst="rect">
            <a:avLst/>
          </a:prstGeom>
          <a:solidFill>
            <a:schemeClr val="accent2">
              <a:lumMod val="20000"/>
              <a:lumOff val="80000"/>
            </a:schemeClr>
          </a:solidFill>
        </p:spPr>
        <p:txBody>
          <a:bodyPr wrap="square">
            <a:spAutoFit/>
          </a:bodyPr>
          <a:lstStyle/>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0" i="0" u="none" strike="noStrike" dirty="0">
                <a:solidFill>
                  <a:srgbClr val="000000"/>
                </a:solidFill>
                <a:effectLst/>
                <a:latin typeface="Gill Sans MT" panose="020B0502020104020203" pitchFamily="34" charset="0"/>
              </a:rPr>
              <a:t>To build up a permanent “people first” attitudes in the minds of the participants</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0" i="0" u="none" strike="noStrike" dirty="0">
                <a:solidFill>
                  <a:srgbClr val="000000"/>
                </a:solidFill>
                <a:effectLst/>
                <a:latin typeface="Gill Sans MT" panose="020B0502020104020203" pitchFamily="34" charset="0"/>
              </a:rPr>
              <a:t>To establish a notion of “respect” to the people’s knowledge in the life of professionals and their institutions.</a:t>
            </a:r>
            <a:endParaRPr lang="en-US" sz="2000" dirty="0">
              <a:latin typeface="Gill Sans MT" panose="020B0502020104020203" pitchFamily="34" charset="0"/>
            </a:endParaRP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0" i="0" u="none" strike="noStrike" dirty="0">
                <a:solidFill>
                  <a:srgbClr val="000000"/>
                </a:solidFill>
                <a:effectLst/>
                <a:latin typeface="Gill Sans MT" panose="020B0502020104020203" pitchFamily="34" charset="0"/>
              </a:rPr>
              <a:t>To provide simple analytical tools to analyze rural situations.</a:t>
            </a:r>
            <a:endParaRPr lang="en-US" sz="2000" dirty="0">
              <a:latin typeface="Gill Sans MT" panose="020B0502020104020203" pitchFamily="34" charset="0"/>
            </a:endParaRP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0" i="0" u="none" strike="noStrike" dirty="0">
                <a:solidFill>
                  <a:srgbClr val="000000"/>
                </a:solidFill>
                <a:effectLst/>
                <a:latin typeface="Gill Sans MT" panose="020B0502020104020203" pitchFamily="34" charset="0"/>
              </a:rPr>
              <a:t>To show some of the analytical tools to the community in the field setting and understand their suitability to farmer situation</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0" i="0" u="none" strike="noStrike" dirty="0">
                <a:solidFill>
                  <a:srgbClr val="000000"/>
                </a:solidFill>
                <a:effectLst/>
                <a:latin typeface="Gill Sans MT" panose="020B0502020104020203" pitchFamily="34" charset="0"/>
              </a:rPr>
              <a:t>To enhance participant’s ability to plan with the community.</a:t>
            </a:r>
            <a:endParaRPr lang="en-US" sz="2000" b="0" dirty="0">
              <a:effectLst/>
              <a:latin typeface="Gill Sans MT" panose="020B0502020104020203" pitchFamily="34" charset="0"/>
            </a:endParaRPr>
          </a:p>
        </p:txBody>
      </p:sp>
      <p:sp>
        <p:nvSpPr>
          <p:cNvPr id="8" name="TextBox 7"/>
          <p:cNvSpPr txBox="1"/>
          <p:nvPr/>
        </p:nvSpPr>
        <p:spPr>
          <a:xfrm>
            <a:off x="807720" y="2546985"/>
            <a:ext cx="333946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Aims of PRA</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349477"/>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PRA – Participatory Rural Appraisal</a:t>
            </a:r>
          </a:p>
        </p:txBody>
      </p:sp>
      <p:grpSp>
        <p:nvGrpSpPr>
          <p:cNvPr id="6" name="Group 5"/>
          <p:cNvGrpSpPr/>
          <p:nvPr/>
        </p:nvGrpSpPr>
        <p:grpSpPr>
          <a:xfrm>
            <a:off x="1960246" y="1672231"/>
            <a:ext cx="8197426" cy="4243482"/>
            <a:chOff x="1970440" y="1672231"/>
            <a:chExt cx="8197426" cy="4243482"/>
          </a:xfrm>
        </p:grpSpPr>
        <p:cxnSp>
          <p:nvCxnSpPr>
            <p:cNvPr id="35" name="Straight Arrow Connector 34"/>
            <p:cNvCxnSpPr/>
            <p:nvPr/>
          </p:nvCxnSpPr>
          <p:spPr>
            <a:xfrm>
              <a:off x="6206303" y="4266674"/>
              <a:ext cx="20763" cy="919095"/>
            </a:xfrm>
            <a:prstGeom prst="straightConnector1">
              <a:avLst/>
            </a:prstGeom>
            <a:ln w="28575">
              <a:solidFill>
                <a:schemeClr val="accent5">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flipH="1">
              <a:off x="4293204" y="4242859"/>
              <a:ext cx="1081274" cy="522653"/>
            </a:xfrm>
            <a:prstGeom prst="straightConnector1">
              <a:avLst/>
            </a:prstGeom>
            <a:ln w="28575">
              <a:solidFill>
                <a:schemeClr val="accent5">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p:nvPr/>
          </p:nvCxnSpPr>
          <p:spPr>
            <a:xfrm flipH="1">
              <a:off x="3817891" y="3830491"/>
              <a:ext cx="1325599" cy="3700"/>
            </a:xfrm>
            <a:prstGeom prst="straightConnector1">
              <a:avLst/>
            </a:prstGeom>
            <a:ln w="28575">
              <a:solidFill>
                <a:schemeClr val="accent5">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 name="Straight Arrow Connector 3"/>
            <p:cNvCxnSpPr/>
            <p:nvPr/>
          </p:nvCxnSpPr>
          <p:spPr>
            <a:xfrm flipH="1" flipV="1">
              <a:off x="4319530" y="2792266"/>
              <a:ext cx="823960" cy="509428"/>
            </a:xfrm>
            <a:prstGeom prst="straightConnector1">
              <a:avLst/>
            </a:prstGeom>
            <a:ln w="28575">
              <a:solidFill>
                <a:schemeClr val="accent5">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7166419" y="2830572"/>
              <a:ext cx="967038" cy="658539"/>
            </a:xfrm>
            <a:prstGeom prst="straightConnector1">
              <a:avLst/>
            </a:prstGeom>
            <a:ln w="28575">
              <a:solidFill>
                <a:schemeClr val="accent5">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7196315" y="3793728"/>
              <a:ext cx="1155582" cy="0"/>
            </a:xfrm>
            <a:prstGeom prst="straightConnector1">
              <a:avLst/>
            </a:prstGeom>
            <a:ln w="28575">
              <a:solidFill>
                <a:schemeClr val="accent5">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5621181" y="2436929"/>
              <a:ext cx="172720" cy="787286"/>
            </a:xfrm>
            <a:prstGeom prst="straightConnector1">
              <a:avLst/>
            </a:prstGeom>
            <a:ln w="28575">
              <a:solidFill>
                <a:schemeClr val="accent5">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a:off x="7258582" y="4170360"/>
              <a:ext cx="784606" cy="643505"/>
            </a:xfrm>
            <a:prstGeom prst="straightConnector1">
              <a:avLst/>
            </a:prstGeom>
            <a:ln w="28575">
              <a:solidFill>
                <a:schemeClr val="accent5">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V="1">
              <a:off x="6735528" y="2436929"/>
              <a:ext cx="385788" cy="787286"/>
            </a:xfrm>
            <a:prstGeom prst="straightConnector1">
              <a:avLst/>
            </a:prstGeom>
            <a:ln w="28575">
              <a:solidFill>
                <a:schemeClr val="accent5">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15" name="Rounded Rectangle 4"/>
            <p:cNvSpPr/>
            <p:nvPr/>
          </p:nvSpPr>
          <p:spPr>
            <a:xfrm>
              <a:off x="5052766" y="3190630"/>
              <a:ext cx="2348601" cy="1123712"/>
            </a:xfrm>
            <a:prstGeom prst="roundRect">
              <a:avLst/>
            </a:pr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Principles governing the basis of any PRA activity</a:t>
              </a:r>
              <a:endParaRPr kumimoji="0" lang="en-US" sz="14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endParaRPr>
            </a:p>
          </p:txBody>
        </p:sp>
        <p:sp>
          <p:nvSpPr>
            <p:cNvPr id="16" name="Oval 15"/>
            <p:cNvSpPr/>
            <p:nvPr/>
          </p:nvSpPr>
          <p:spPr>
            <a:xfrm>
              <a:off x="6487728" y="1711796"/>
              <a:ext cx="1753125" cy="753418"/>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Offsetting biases</a:t>
              </a:r>
            </a:p>
          </p:txBody>
        </p:sp>
        <p:sp>
          <p:nvSpPr>
            <p:cNvPr id="17" name="Oval 16"/>
            <p:cNvSpPr/>
            <p:nvPr/>
          </p:nvSpPr>
          <p:spPr>
            <a:xfrm>
              <a:off x="7933275" y="2195138"/>
              <a:ext cx="2034259" cy="817915"/>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Triangulation</a:t>
              </a:r>
            </a:p>
          </p:txBody>
        </p:sp>
        <p:sp>
          <p:nvSpPr>
            <p:cNvPr id="18" name="Oval 17"/>
            <p:cNvSpPr/>
            <p:nvPr/>
          </p:nvSpPr>
          <p:spPr>
            <a:xfrm>
              <a:off x="4696944" y="1672231"/>
              <a:ext cx="1704506" cy="783641"/>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Optimal ignorance</a:t>
              </a:r>
            </a:p>
          </p:txBody>
        </p:sp>
        <p:sp>
          <p:nvSpPr>
            <p:cNvPr id="19" name="Oval 18"/>
            <p:cNvSpPr/>
            <p:nvPr/>
          </p:nvSpPr>
          <p:spPr>
            <a:xfrm>
              <a:off x="5218017" y="5177880"/>
              <a:ext cx="1971412" cy="737833"/>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Participation</a:t>
              </a:r>
            </a:p>
          </p:txBody>
        </p:sp>
        <p:sp>
          <p:nvSpPr>
            <p:cNvPr id="20" name="Oval 19"/>
            <p:cNvSpPr/>
            <p:nvPr/>
          </p:nvSpPr>
          <p:spPr>
            <a:xfrm>
              <a:off x="7838869" y="4638435"/>
              <a:ext cx="1952442" cy="939279"/>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Seeking Diversity</a:t>
              </a:r>
            </a:p>
          </p:txBody>
        </p:sp>
        <p:sp>
          <p:nvSpPr>
            <p:cNvPr id="21" name="Oval 20"/>
            <p:cNvSpPr/>
            <p:nvPr/>
          </p:nvSpPr>
          <p:spPr>
            <a:xfrm>
              <a:off x="2853260" y="2002693"/>
              <a:ext cx="1733907" cy="925042"/>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Listening and learning</a:t>
              </a:r>
            </a:p>
          </p:txBody>
        </p:sp>
        <p:sp>
          <p:nvSpPr>
            <p:cNvPr id="24" name="Oval 23"/>
            <p:cNvSpPr/>
            <p:nvPr/>
          </p:nvSpPr>
          <p:spPr>
            <a:xfrm>
              <a:off x="1970440" y="3418284"/>
              <a:ext cx="1840595" cy="896058"/>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Multi-disciplinary team</a:t>
              </a:r>
            </a:p>
          </p:txBody>
        </p:sp>
        <p:sp>
          <p:nvSpPr>
            <p:cNvPr id="26" name="Oval 25"/>
            <p:cNvSpPr/>
            <p:nvPr/>
          </p:nvSpPr>
          <p:spPr>
            <a:xfrm>
              <a:off x="2766320" y="4643079"/>
              <a:ext cx="1802257" cy="896058"/>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Team-work</a:t>
              </a:r>
            </a:p>
          </p:txBody>
        </p:sp>
        <p:sp>
          <p:nvSpPr>
            <p:cNvPr id="27" name="Oval 26"/>
            <p:cNvSpPr/>
            <p:nvPr/>
          </p:nvSpPr>
          <p:spPr>
            <a:xfrm>
              <a:off x="8365609" y="3359869"/>
              <a:ext cx="1802257" cy="896058"/>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Self-Critical Awareness</a:t>
              </a: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224067"/>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Social Map</a:t>
            </a:r>
          </a:p>
        </p:txBody>
      </p:sp>
      <p:sp>
        <p:nvSpPr>
          <p:cNvPr id="4" name="TextBox 3"/>
          <p:cNvSpPr txBox="1"/>
          <p:nvPr/>
        </p:nvSpPr>
        <p:spPr>
          <a:xfrm>
            <a:off x="411398" y="931953"/>
            <a:ext cx="11369204" cy="646331"/>
          </a:xfrm>
          <a:prstGeom prst="rect">
            <a:avLst/>
          </a:prstGeom>
          <a:solidFill>
            <a:schemeClr val="accent4">
              <a:lumMod val="20000"/>
              <a:lumOff val="80000"/>
            </a:schemeClr>
          </a:solidFill>
        </p:spPr>
        <p:txBody>
          <a:bodyPr wrap="square" rtlCol="0">
            <a:spAutoFit/>
          </a:bodyPr>
          <a:lstStyle/>
          <a:p>
            <a:pPr marR="0" lvl="0" algn="l" defTabSz="914400" rtl="0" eaLnBrk="1" fontAlgn="auto" latinLnBrk="0" hangingPunct="1">
              <a:lnSpc>
                <a:spcPct val="100000"/>
              </a:lnSpc>
              <a:spcBef>
                <a:spcPts val="0"/>
              </a:spcBef>
              <a:spcAft>
                <a:spcPts val="1200"/>
              </a:spcAft>
              <a:buClrTx/>
              <a:buSzTx/>
              <a:defRPr/>
            </a:pPr>
            <a:r>
              <a:rPr lang="en-US" dirty="0">
                <a:solidFill>
                  <a:srgbClr val="000000"/>
                </a:solidFill>
                <a:latin typeface="Gill Sans MT" panose="020B0502020104020203" pitchFamily="34" charset="0"/>
              </a:rPr>
              <a:t>Social map is the visual method of showing relative location of households and distribution of different people, such as male, female, adult, together with social structure groups and organization of the area.</a:t>
            </a:r>
            <a:endParaRPr kumimoji="0" lang="en-US" sz="1800" i="0" u="none" strike="noStrike" kern="1200" cap="none" spc="0" normalizeH="0" baseline="0" noProof="0" dirty="0">
              <a:ln>
                <a:noFill/>
              </a:ln>
              <a:solidFill>
                <a:srgbClr val="000000"/>
              </a:solidFill>
              <a:effectLst/>
              <a:uLnTx/>
              <a:uFillTx/>
              <a:latin typeface="Gill Sans MT" panose="020B0502020104020203" pitchFamily="34" charset="0"/>
            </a:endParaRPr>
          </a:p>
        </p:txBody>
      </p:sp>
      <p:pic>
        <p:nvPicPr>
          <p:cNvPr id="921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524" b="1406"/>
          <a:stretch>
            <a:fillRect/>
          </a:stretch>
        </p:blipFill>
        <p:spPr bwMode="auto">
          <a:xfrm>
            <a:off x="2512495" y="1578284"/>
            <a:ext cx="7167010" cy="525124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51558" y="206675"/>
            <a:ext cx="7688873"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Rapport Building</a:t>
            </a:r>
          </a:p>
        </p:txBody>
      </p:sp>
      <p:sp>
        <p:nvSpPr>
          <p:cNvPr id="8" name="TextBox 7"/>
          <p:cNvSpPr txBox="1"/>
          <p:nvPr/>
        </p:nvSpPr>
        <p:spPr>
          <a:xfrm>
            <a:off x="567830" y="2480953"/>
            <a:ext cx="11056327" cy="4170372"/>
          </a:xfrm>
          <a:prstGeom prst="rect">
            <a:avLst/>
          </a:prstGeom>
          <a:solidFill>
            <a:schemeClr val="accent4">
              <a:lumMod val="20000"/>
              <a:lumOff val="80000"/>
            </a:schemeClr>
          </a:solidFill>
        </p:spPr>
        <p:txBody>
          <a:bodyPr wrap="square" rtlCol="0">
            <a:spAutoFit/>
          </a:bodyPr>
          <a:lstStyle/>
          <a:p>
            <a:pPr marL="342900" indent="-342900" algn="just">
              <a:spcAft>
                <a:spcPts val="600"/>
              </a:spcAft>
              <a:buFont typeface="Arial" panose="020B0604020202020204" pitchFamily="34" charset="0"/>
              <a:buChar char="•"/>
            </a:pPr>
            <a:r>
              <a:rPr lang="en-US" sz="2400" dirty="0">
                <a:latin typeface="Gill Sans MT" panose="020B0502020104020203" pitchFamily="34" charset="0"/>
              </a:rPr>
              <a:t>We reached Ramla village on 18th of Nov 2022 for the 1st time</a:t>
            </a:r>
          </a:p>
          <a:p>
            <a:pPr marL="342900" indent="-342900" algn="just">
              <a:spcAft>
                <a:spcPts val="600"/>
              </a:spcAft>
              <a:buFont typeface="Arial" panose="020B0604020202020204" pitchFamily="34" charset="0"/>
              <a:buChar char="•"/>
            </a:pPr>
            <a:r>
              <a:rPr lang="en-US" sz="2400" dirty="0">
                <a:latin typeface="Gill Sans MT" panose="020B0502020104020203" pitchFamily="34" charset="0"/>
              </a:rPr>
              <a:t>We were welcomed warmly by Manohar </a:t>
            </a:r>
            <a:r>
              <a:rPr lang="en-US" sz="2400" dirty="0" err="1">
                <a:latin typeface="Gill Sans MT" panose="020B0502020104020203" pitchFamily="34" charset="0"/>
              </a:rPr>
              <a:t>Prashad</a:t>
            </a:r>
            <a:r>
              <a:rPr lang="en-US" sz="2400" dirty="0">
                <a:latin typeface="Gill Sans MT" panose="020B0502020104020203" pitchFamily="34" charset="0"/>
              </a:rPr>
              <a:t> </a:t>
            </a:r>
            <a:r>
              <a:rPr lang="en-US" sz="2400" dirty="0" err="1">
                <a:latin typeface="Gill Sans MT" panose="020B0502020104020203" pitchFamily="34" charset="0"/>
              </a:rPr>
              <a:t>Vaidh</a:t>
            </a:r>
            <a:r>
              <a:rPr lang="en-US" sz="2400" dirty="0">
                <a:latin typeface="Gill Sans MT" panose="020B0502020104020203" pitchFamily="34" charset="0"/>
              </a:rPr>
              <a:t>, the Mukhiya of the village and the other villagers</a:t>
            </a:r>
          </a:p>
          <a:p>
            <a:pPr marL="342900" indent="-342900" algn="just">
              <a:spcAft>
                <a:spcPts val="600"/>
              </a:spcAft>
              <a:buFont typeface="Arial" panose="020B0604020202020204" pitchFamily="34" charset="0"/>
              <a:buChar char="•"/>
            </a:pPr>
            <a:r>
              <a:rPr lang="en-US" sz="2400" dirty="0">
                <a:latin typeface="Gill Sans MT" panose="020B0502020104020203" pitchFamily="34" charset="0"/>
              </a:rPr>
              <a:t>We all gathered in the "Satsang Bhawan" where the people of the village has arranged mattresses and Audio Amplifier Systems for our convenience</a:t>
            </a:r>
          </a:p>
          <a:p>
            <a:pPr marL="342900" indent="-342900" algn="just">
              <a:spcAft>
                <a:spcPts val="600"/>
              </a:spcAft>
              <a:buFont typeface="Arial" panose="020B0604020202020204" pitchFamily="34" charset="0"/>
              <a:buChar char="•"/>
            </a:pPr>
            <a:r>
              <a:rPr lang="en-US" sz="2400" dirty="0">
                <a:latin typeface="Gill Sans MT" panose="020B0502020104020203" pitchFamily="34" charset="0"/>
              </a:rPr>
              <a:t>Gradually the villagers started sharing their problems, we heard it all and discussed the possible ways to solve them</a:t>
            </a:r>
          </a:p>
          <a:p>
            <a:pPr marL="342900" indent="-342900" algn="just">
              <a:spcAft>
                <a:spcPts val="600"/>
              </a:spcAft>
              <a:buFont typeface="Arial" panose="020B0604020202020204" pitchFamily="34" charset="0"/>
              <a:buChar char="•"/>
            </a:pPr>
            <a:r>
              <a:rPr lang="en-US" sz="2400" dirty="0">
                <a:latin typeface="Gill Sans MT" panose="020B0502020104020203" pitchFamily="34" charset="0"/>
              </a:rPr>
              <a:t>They served us tea, biscuit, water and all of this was very overwhelming</a:t>
            </a:r>
          </a:p>
          <a:p>
            <a:pPr marL="342900" indent="-342900" algn="just">
              <a:spcAft>
                <a:spcPts val="600"/>
              </a:spcAft>
              <a:buFont typeface="Arial" panose="020B0604020202020204" pitchFamily="34" charset="0"/>
              <a:buChar char="•"/>
            </a:pPr>
            <a:r>
              <a:rPr lang="en-US" sz="2400" dirty="0">
                <a:latin typeface="Gill Sans MT" panose="020B0502020104020203" pitchFamily="34" charset="0"/>
              </a:rPr>
              <a:t>Then we were allotted with our respective host farmers, and we left Satang Bhawan with them</a:t>
            </a:r>
          </a:p>
        </p:txBody>
      </p:sp>
      <p:sp>
        <p:nvSpPr>
          <p:cNvPr id="4" name="Rectangle 3"/>
          <p:cNvSpPr/>
          <p:nvPr/>
        </p:nvSpPr>
        <p:spPr>
          <a:xfrm>
            <a:off x="4019838" y="1076080"/>
            <a:ext cx="4152309" cy="132779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Gill Sans MT" panose="020B0502020104020203" pitchFamily="34" charset="0"/>
              </a:rPr>
              <a:t>Village name – Ramla </a:t>
            </a:r>
            <a:r>
              <a:rPr lang="en-US" sz="2000" dirty="0" err="1">
                <a:solidFill>
                  <a:schemeClr val="tx1"/>
                </a:solidFill>
                <a:latin typeface="Gill Sans MT" panose="020B0502020104020203" pitchFamily="34" charset="0"/>
              </a:rPr>
              <a:t>Naukhil</a:t>
            </a:r>
            <a:endParaRPr lang="en-US" sz="2000" dirty="0">
              <a:solidFill>
                <a:schemeClr val="tx1"/>
              </a:solidFill>
              <a:latin typeface="Gill Sans MT" panose="020B0502020104020203" pitchFamily="34" charset="0"/>
            </a:endParaRPr>
          </a:p>
          <a:p>
            <a:pPr algn="ctr"/>
            <a:r>
              <a:rPr lang="en-US" sz="2000" dirty="0">
                <a:solidFill>
                  <a:schemeClr val="tx1"/>
                </a:solidFill>
                <a:latin typeface="Gill Sans MT" panose="020B0502020104020203" pitchFamily="34" charset="0"/>
              </a:rPr>
              <a:t>Block – </a:t>
            </a:r>
            <a:r>
              <a:rPr lang="en-US" sz="2000" dirty="0" err="1">
                <a:solidFill>
                  <a:schemeClr val="tx1"/>
                </a:solidFill>
                <a:latin typeface="Gill Sans MT" panose="020B0502020104020203" pitchFamily="34" charset="0"/>
              </a:rPr>
              <a:t>Sadar</a:t>
            </a:r>
            <a:r>
              <a:rPr lang="en-US" sz="2000" dirty="0">
                <a:solidFill>
                  <a:schemeClr val="tx1"/>
                </a:solidFill>
                <a:latin typeface="Gill Sans MT" panose="020B0502020104020203" pitchFamily="34" charset="0"/>
              </a:rPr>
              <a:t> </a:t>
            </a:r>
            <a:r>
              <a:rPr lang="en-US" sz="2000" dirty="0" err="1">
                <a:solidFill>
                  <a:schemeClr val="tx1"/>
                </a:solidFill>
                <a:latin typeface="Gill Sans MT" panose="020B0502020104020203" pitchFamily="34" charset="0"/>
              </a:rPr>
              <a:t>Godda</a:t>
            </a:r>
            <a:endParaRPr lang="en-US" sz="2000" dirty="0">
              <a:solidFill>
                <a:schemeClr val="tx1"/>
              </a:solidFill>
              <a:latin typeface="Gill Sans MT" panose="020B0502020104020203" pitchFamily="34" charset="0"/>
            </a:endParaRPr>
          </a:p>
          <a:p>
            <a:pPr algn="ctr"/>
            <a:r>
              <a:rPr lang="en-US" sz="2000" dirty="0">
                <a:solidFill>
                  <a:schemeClr val="tx1"/>
                </a:solidFill>
                <a:latin typeface="Gill Sans MT" panose="020B0502020104020203" pitchFamily="34" charset="0"/>
              </a:rPr>
              <a:t>District – </a:t>
            </a:r>
            <a:r>
              <a:rPr lang="en-US" sz="2000" dirty="0" err="1">
                <a:solidFill>
                  <a:schemeClr val="tx1"/>
                </a:solidFill>
                <a:latin typeface="Gill Sans MT" panose="020B0502020104020203" pitchFamily="34" charset="0"/>
              </a:rPr>
              <a:t>Godda</a:t>
            </a:r>
            <a:endParaRPr lang="en-US" sz="2000" dirty="0">
              <a:solidFill>
                <a:schemeClr val="tx1"/>
              </a:solidFill>
              <a:latin typeface="Gill Sans MT" panose="020B0502020104020203" pitchFamily="34" charset="0"/>
            </a:endParaRPr>
          </a:p>
          <a:p>
            <a:pPr algn="ctr"/>
            <a:r>
              <a:rPr lang="en-US" sz="2000" dirty="0">
                <a:solidFill>
                  <a:schemeClr val="tx1"/>
                </a:solidFill>
                <a:latin typeface="Gill Sans MT" panose="020B0502020104020203" pitchFamily="34" charset="0"/>
              </a:rPr>
              <a:t>State – Jharkhand</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224067"/>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Resource Map</a:t>
            </a:r>
          </a:p>
        </p:txBody>
      </p:sp>
      <p:sp>
        <p:nvSpPr>
          <p:cNvPr id="4" name="TextBox 3"/>
          <p:cNvSpPr txBox="1"/>
          <p:nvPr/>
        </p:nvSpPr>
        <p:spPr>
          <a:xfrm>
            <a:off x="411398" y="931953"/>
            <a:ext cx="11369204" cy="646331"/>
          </a:xfrm>
          <a:prstGeom prst="rect">
            <a:avLst/>
          </a:prstGeom>
          <a:solidFill>
            <a:schemeClr val="accent4">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1200"/>
              </a:spcAft>
              <a:buClrTx/>
              <a:buSzTx/>
              <a:buFontTx/>
              <a:buNone/>
              <a:defRPr/>
            </a:pPr>
            <a:r>
              <a:rPr kumimoji="0" lang="en-US" sz="1800" b="0" i="0" u="none" strike="noStrike" kern="1200" cap="none" spc="0" normalizeH="0" baseline="0" noProof="0" dirty="0">
                <a:ln>
                  <a:noFill/>
                </a:ln>
                <a:solidFill>
                  <a:srgbClr val="000000"/>
                </a:solidFill>
                <a:effectLst/>
                <a:uLnTx/>
                <a:uFillTx/>
                <a:latin typeface="Gill Sans MT" panose="020B0502020104020203" pitchFamily="34" charset="0"/>
                <a:ea typeface="+mn-ea"/>
                <a:cs typeface="+mn-cs"/>
              </a:rPr>
              <a:t>This map represents the major components like Land type (topography), soil types, enterprises, water resources, cropping sequence, pastureland, problematic area (if any) and other related items</a:t>
            </a:r>
          </a:p>
        </p:txBody>
      </p:sp>
      <p:pic>
        <p:nvPicPr>
          <p:cNvPr id="1024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2739" b="2844"/>
          <a:stretch>
            <a:fillRect/>
          </a:stretch>
        </p:blipFill>
        <p:spPr bwMode="auto">
          <a:xfrm>
            <a:off x="2263140" y="1578284"/>
            <a:ext cx="7665720" cy="526822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2922" b="2734"/>
          <a:stretch>
            <a:fillRect/>
          </a:stretch>
        </p:blipFill>
        <p:spPr bwMode="auto">
          <a:xfrm>
            <a:off x="2860041" y="1494528"/>
            <a:ext cx="6446146" cy="5356416"/>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p:nvSpPr>
        <p:spPr>
          <a:xfrm>
            <a:off x="0" y="0"/>
            <a:ext cx="12192000" cy="6850944"/>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174033"/>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Timeline Map</a:t>
            </a:r>
          </a:p>
        </p:txBody>
      </p:sp>
      <p:sp>
        <p:nvSpPr>
          <p:cNvPr id="4" name="TextBox 3"/>
          <p:cNvSpPr txBox="1"/>
          <p:nvPr/>
        </p:nvSpPr>
        <p:spPr>
          <a:xfrm>
            <a:off x="411398" y="853011"/>
            <a:ext cx="11369204" cy="646331"/>
          </a:xfrm>
          <a:prstGeom prst="rect">
            <a:avLst/>
          </a:prstGeom>
          <a:solidFill>
            <a:schemeClr val="accent4">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1200"/>
              </a:spcAft>
              <a:buClrTx/>
              <a:buSzTx/>
              <a:buFontTx/>
              <a:buNone/>
              <a:defRPr/>
            </a:pPr>
            <a:r>
              <a:rPr kumimoji="0" lang="en-US" sz="1800" b="0" i="0" u="none" strike="noStrike" kern="1200" cap="none" spc="0" normalizeH="0" baseline="0" noProof="0" dirty="0">
                <a:ln>
                  <a:noFill/>
                </a:ln>
                <a:solidFill>
                  <a:srgbClr val="000000"/>
                </a:solidFill>
                <a:effectLst/>
                <a:uLnTx/>
                <a:uFillTx/>
                <a:latin typeface="Gill Sans MT" panose="020B0502020104020203" pitchFamily="34" charset="0"/>
                <a:ea typeface="+mn-ea"/>
                <a:cs typeface="+mn-cs"/>
              </a:rPr>
              <a:t>The timeline with basic events can be used to focus discussions on problems, social and technological innovations or on communities' history of co-operations and activities which helped them to solve past problems successfully</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174033"/>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Trend Analysis Map</a:t>
            </a:r>
          </a:p>
        </p:txBody>
      </p:sp>
      <p:sp>
        <p:nvSpPr>
          <p:cNvPr id="4" name="TextBox 3"/>
          <p:cNvSpPr txBox="1"/>
          <p:nvPr/>
        </p:nvSpPr>
        <p:spPr>
          <a:xfrm>
            <a:off x="411398" y="853011"/>
            <a:ext cx="11369204" cy="923330"/>
          </a:xfrm>
          <a:prstGeom prst="rect">
            <a:avLst/>
          </a:prstGeom>
          <a:solidFill>
            <a:schemeClr val="accent4">
              <a:lumMod val="20000"/>
              <a:lumOff val="80000"/>
            </a:schemeClr>
          </a:solidFill>
        </p:spPr>
        <p:txBody>
          <a:bodyPr wrap="square" rtlCol="0">
            <a:spAutoFit/>
          </a:bodyPr>
          <a:lstStyle/>
          <a:p>
            <a:pPr algn="just" rtl="0">
              <a:spcBef>
                <a:spcPts val="0"/>
              </a:spcBef>
              <a:spcAft>
                <a:spcPts val="0"/>
              </a:spcAft>
            </a:pPr>
            <a:r>
              <a:rPr lang="en-US" sz="1800" b="0" i="0" u="none" strike="noStrike" dirty="0">
                <a:solidFill>
                  <a:srgbClr val="000000"/>
                </a:solidFill>
                <a:effectLst/>
                <a:latin typeface="Gill Sans MT" panose="020B0502020104020203" pitchFamily="34" charset="0"/>
              </a:rPr>
              <a:t>Time trend designs are a form of longitudinal ecological study and can provide a dynamic view of populations health status. Like other ecological studies the data are collected at a population level and can be used to generate hypothesis for further research, rather than demonstrating causality</a:t>
            </a:r>
            <a:endParaRPr lang="en-US" b="0" dirty="0">
              <a:effectLst/>
              <a:latin typeface="Gill Sans MT" panose="020B0502020104020203" pitchFamily="34" charset="0"/>
            </a:endParaRPr>
          </a:p>
        </p:txBody>
      </p:sp>
      <p:pic>
        <p:nvPicPr>
          <p:cNvPr id="1229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036" t="3029" r="1357" b="2737"/>
          <a:stretch>
            <a:fillRect/>
          </a:stretch>
        </p:blipFill>
        <p:spPr bwMode="auto">
          <a:xfrm>
            <a:off x="1757680" y="1816881"/>
            <a:ext cx="8676640" cy="501264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diagram&#10;&#10;Description automatically generate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0109" y="1499342"/>
            <a:ext cx="6271781" cy="5375112"/>
          </a:xfrm>
          <a:prstGeom prst="rect">
            <a:avLst/>
          </a:prstGeom>
        </p:spPr>
      </p:pic>
      <p:sp>
        <p:nvSpPr>
          <p:cNvPr id="10" name="Rectangle 9"/>
          <p:cNvSpPr/>
          <p:nvPr/>
        </p:nvSpPr>
        <p:spPr>
          <a:xfrm>
            <a:off x="0" y="0"/>
            <a:ext cx="12192000" cy="6874454"/>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174033"/>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Venn diagram</a:t>
            </a:r>
          </a:p>
        </p:txBody>
      </p:sp>
      <p:sp>
        <p:nvSpPr>
          <p:cNvPr id="4" name="TextBox 3"/>
          <p:cNvSpPr txBox="1"/>
          <p:nvPr/>
        </p:nvSpPr>
        <p:spPr>
          <a:xfrm>
            <a:off x="411398" y="853011"/>
            <a:ext cx="11369204" cy="646331"/>
          </a:xfrm>
          <a:prstGeom prst="rect">
            <a:avLst/>
          </a:prstGeom>
          <a:solidFill>
            <a:schemeClr val="accent4">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800" b="0" i="0" u="none" strike="noStrike" dirty="0">
                <a:solidFill>
                  <a:srgbClr val="000000"/>
                </a:solidFill>
                <a:effectLst/>
                <a:latin typeface="Times New Roman" panose="02020603050405020304" pitchFamily="18" charset="0"/>
              </a:rPr>
              <a:t>The  Venn  Diagram  on  Institutions  shows  institutions,  organizations,  groups  and  important individuals found in the village, as well as the villagers view of their importance in the community</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197749"/>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Action plan development of the village</a:t>
            </a:r>
          </a:p>
        </p:txBody>
      </p:sp>
      <p:sp>
        <p:nvSpPr>
          <p:cNvPr id="4" name="TextBox 3"/>
          <p:cNvSpPr txBox="1"/>
          <p:nvPr/>
        </p:nvSpPr>
        <p:spPr>
          <a:xfrm>
            <a:off x="221457" y="1103384"/>
            <a:ext cx="11749086" cy="5472652"/>
          </a:xfrm>
          <a:prstGeom prst="rect">
            <a:avLst/>
          </a:prstGeom>
          <a:solidFill>
            <a:schemeClr val="accent4">
              <a:lumMod val="20000"/>
              <a:lumOff val="80000"/>
            </a:schemeClr>
          </a:solidFill>
        </p:spPr>
        <p:txBody>
          <a:bodyPr wrap="square" rtlCol="0">
            <a:spAutoFit/>
          </a:bodyPr>
          <a:lstStyle/>
          <a:p>
            <a:pPr marL="0" marR="0">
              <a:lnSpc>
                <a:spcPct val="115000"/>
              </a:lnSpc>
              <a:spcBef>
                <a:spcPts val="0"/>
              </a:spcBef>
              <a:spcAft>
                <a:spcPts val="0"/>
              </a:spcAft>
            </a:pPr>
            <a:r>
              <a:rPr lang="en-US" sz="1700" b="1" dirty="0">
                <a:effectLst/>
                <a:latin typeface="Gill Sans MT" panose="020B0502020104020203" pitchFamily="34" charset="0"/>
                <a:ea typeface="Times New Roman" panose="02020603050405020304" pitchFamily="18" charset="0"/>
              </a:rPr>
              <a:t>For the unemployed youth :-</a:t>
            </a:r>
            <a:endParaRPr lang="en-US" sz="1700" dirty="0">
              <a:effectLst/>
              <a:latin typeface="Gill Sans MT" panose="020B0502020104020203" pitchFamily="34" charset="0"/>
              <a:ea typeface="Arial" panose="020B0604020202020204" pitchFamily="34" charset="0"/>
            </a:endParaRPr>
          </a:p>
          <a:p>
            <a:pPr marL="342900" marR="0" lvl="0" indent="-342900">
              <a:lnSpc>
                <a:spcPct val="115000"/>
              </a:lnSpc>
              <a:spcBef>
                <a:spcPts val="0"/>
              </a:spcBef>
              <a:spcAft>
                <a:spcPts val="0"/>
              </a:spcAft>
              <a:buFont typeface="Arial" panose="020B0604020202020204" pitchFamily="34" charset="0"/>
              <a:buChar char="●"/>
            </a:pPr>
            <a:r>
              <a:rPr lang="en-US" sz="1700" u="none" strike="noStrike" dirty="0">
                <a:effectLst/>
                <a:latin typeface="Gill Sans MT" panose="020B0502020104020203" pitchFamily="34" charset="0"/>
                <a:ea typeface="Times New Roman" panose="02020603050405020304" pitchFamily="18" charset="0"/>
              </a:rPr>
              <a:t>Government has launched many skill development programs, like </a:t>
            </a:r>
            <a:r>
              <a:rPr lang="en-US" sz="1700" b="1" u="none" strike="noStrike" dirty="0">
                <a:effectLst/>
                <a:latin typeface="Gill Sans MT" panose="020B0502020104020203" pitchFamily="34" charset="0"/>
                <a:ea typeface="Times New Roman" panose="02020603050405020304" pitchFamily="18" charset="0"/>
              </a:rPr>
              <a:t>Skill India mission</a:t>
            </a:r>
            <a:r>
              <a:rPr lang="en-US" sz="1700" u="none" strike="noStrike" dirty="0">
                <a:effectLst/>
                <a:latin typeface="Gill Sans MT" panose="020B0502020104020203" pitchFamily="34" charset="0"/>
                <a:ea typeface="Times New Roman" panose="02020603050405020304" pitchFamily="18" charset="0"/>
              </a:rPr>
              <a:t>, to provide training to inculcate vocational skills in the unemployed youth. E.g., carpentry, electroplating, etc.</a:t>
            </a:r>
            <a:endParaRPr lang="en-US" sz="1700" u="none" strike="noStrike" dirty="0">
              <a:effectLst/>
              <a:latin typeface="Gill Sans MT" panose="020B0502020104020203" pitchFamily="34" charset="0"/>
              <a:ea typeface="Arial" panose="020B0604020202020204" pitchFamily="34" charset="0"/>
            </a:endParaRPr>
          </a:p>
          <a:p>
            <a:pPr marL="342900" marR="0" lvl="0" indent="-342900">
              <a:lnSpc>
                <a:spcPct val="115000"/>
              </a:lnSpc>
              <a:spcBef>
                <a:spcPts val="0"/>
              </a:spcBef>
              <a:spcAft>
                <a:spcPts val="1200"/>
              </a:spcAft>
              <a:buFont typeface="Arial" panose="020B0604020202020204" pitchFamily="34" charset="0"/>
              <a:buChar char="●"/>
            </a:pPr>
            <a:r>
              <a:rPr lang="en-US" sz="1700" dirty="0">
                <a:latin typeface="Gill Sans MT" panose="020B0502020104020203" pitchFamily="34" charset="0"/>
                <a:ea typeface="Times New Roman" panose="02020603050405020304" pitchFamily="18" charset="0"/>
              </a:rPr>
              <a:t>T</a:t>
            </a:r>
            <a:r>
              <a:rPr lang="en-US" sz="1700" u="none" strike="noStrike" dirty="0">
                <a:effectLst/>
                <a:latin typeface="Gill Sans MT" panose="020B0502020104020203" pitchFamily="34" charset="0"/>
                <a:ea typeface="Times New Roman" panose="02020603050405020304" pitchFamily="18" charset="0"/>
              </a:rPr>
              <a:t>raining from KVKs – piggery, </a:t>
            </a:r>
            <a:r>
              <a:rPr lang="en-US" sz="1700" u="none" strike="noStrike" dirty="0" err="1">
                <a:effectLst/>
                <a:latin typeface="Gill Sans MT" panose="020B0502020104020203" pitchFamily="34" charset="0"/>
                <a:ea typeface="Times New Roman" panose="02020603050405020304" pitchFamily="18" charset="0"/>
              </a:rPr>
              <a:t>goatery</a:t>
            </a:r>
            <a:r>
              <a:rPr lang="en-US" sz="1700" u="none" strike="noStrike" dirty="0">
                <a:effectLst/>
                <a:latin typeface="Gill Sans MT" panose="020B0502020104020203" pitchFamily="34" charset="0"/>
                <a:ea typeface="Times New Roman" panose="02020603050405020304" pitchFamily="18" charset="0"/>
              </a:rPr>
              <a:t>, fisheries, poultry, etc.</a:t>
            </a:r>
            <a:endParaRPr lang="en-US" sz="1700" b="1" dirty="0">
              <a:effectLst/>
              <a:latin typeface="Gill Sans MT" panose="020B0502020104020203" pitchFamily="34" charset="0"/>
              <a:ea typeface="Times New Roman" panose="02020603050405020304" pitchFamily="18" charset="0"/>
            </a:endParaRPr>
          </a:p>
          <a:p>
            <a:pPr marL="0" marR="0">
              <a:lnSpc>
                <a:spcPct val="115000"/>
              </a:lnSpc>
              <a:spcBef>
                <a:spcPts val="0"/>
              </a:spcBef>
              <a:spcAft>
                <a:spcPts val="0"/>
              </a:spcAft>
            </a:pPr>
            <a:r>
              <a:rPr lang="en-US" sz="1700" b="1" dirty="0">
                <a:effectLst/>
                <a:latin typeface="Gill Sans MT" panose="020B0502020104020203" pitchFamily="34" charset="0"/>
                <a:ea typeface="Times New Roman" panose="02020603050405020304" pitchFamily="18" charset="0"/>
              </a:rPr>
              <a:t>For farm women :-</a:t>
            </a:r>
            <a:endParaRPr lang="en-US" sz="1700" dirty="0">
              <a:effectLst/>
              <a:latin typeface="Gill Sans MT" panose="020B0502020104020203" pitchFamily="34" charset="0"/>
              <a:ea typeface="Arial" panose="020B0604020202020204" pitchFamily="34" charset="0"/>
            </a:endParaRPr>
          </a:p>
          <a:p>
            <a:pPr marL="342900" marR="0" lvl="0" indent="-342900">
              <a:lnSpc>
                <a:spcPct val="115000"/>
              </a:lnSpc>
              <a:spcBef>
                <a:spcPts val="0"/>
              </a:spcBef>
              <a:spcAft>
                <a:spcPts val="1200"/>
              </a:spcAft>
              <a:buFont typeface="Arial" panose="020B0604020202020204" pitchFamily="34" charset="0"/>
              <a:buChar char="●"/>
            </a:pPr>
            <a:r>
              <a:rPr lang="en-IN" altLang="en-US" sz="1700" dirty="0">
                <a:latin typeface="Gill Sans MT" panose="020B0502020104020203" pitchFamily="34" charset="0"/>
                <a:ea typeface="Times New Roman" panose="02020603050405020304" pitchFamily="18" charset="0"/>
              </a:rPr>
              <a:t>M</a:t>
            </a:r>
            <a:r>
              <a:rPr lang="en-IN" altLang="en-US" sz="1700" u="none" strike="noStrike" dirty="0">
                <a:effectLst/>
                <a:latin typeface="Gill Sans MT" panose="020B0502020104020203" pitchFamily="34" charset="0"/>
                <a:ea typeface="Times New Roman" panose="02020603050405020304" pitchFamily="18" charset="0"/>
              </a:rPr>
              <a:t>ushroom cultivation, Kitchen gardening, forming of self-help groups (SHGs)</a:t>
            </a:r>
            <a:endParaRPr lang="en-US" sz="1700" b="1" dirty="0">
              <a:effectLst/>
              <a:latin typeface="Gill Sans MT" panose="020B0502020104020203" pitchFamily="34" charset="0"/>
              <a:ea typeface="Times New Roman" panose="02020603050405020304" pitchFamily="18" charset="0"/>
            </a:endParaRPr>
          </a:p>
          <a:p>
            <a:pPr marL="0" marR="0">
              <a:lnSpc>
                <a:spcPct val="115000"/>
              </a:lnSpc>
              <a:spcBef>
                <a:spcPts val="0"/>
              </a:spcBef>
              <a:spcAft>
                <a:spcPts val="0"/>
              </a:spcAft>
            </a:pPr>
            <a:r>
              <a:rPr lang="en-US" sz="1700" b="1" dirty="0">
                <a:effectLst/>
                <a:latin typeface="Gill Sans MT" panose="020B0502020104020203" pitchFamily="34" charset="0"/>
                <a:ea typeface="Times New Roman" panose="02020603050405020304" pitchFamily="18" charset="0"/>
              </a:rPr>
              <a:t>In livestock sector :-</a:t>
            </a:r>
            <a:endParaRPr lang="en-US" sz="1700" dirty="0">
              <a:effectLst/>
              <a:latin typeface="Gill Sans MT" panose="020B0502020104020203" pitchFamily="34" charset="0"/>
              <a:ea typeface="Arial" panose="020B0604020202020204" pitchFamily="34" charset="0"/>
            </a:endParaRPr>
          </a:p>
          <a:p>
            <a:pPr marL="342900" marR="0" lvl="0" indent="-342900">
              <a:lnSpc>
                <a:spcPct val="115000"/>
              </a:lnSpc>
              <a:spcBef>
                <a:spcPts val="0"/>
              </a:spcBef>
              <a:spcAft>
                <a:spcPts val="0"/>
              </a:spcAft>
              <a:buFont typeface="Arial" panose="020B0604020202020204" pitchFamily="34" charset="0"/>
              <a:buChar char="●"/>
            </a:pPr>
            <a:r>
              <a:rPr lang="en-US" sz="1700" u="none" strike="noStrike" dirty="0">
                <a:effectLst/>
                <a:latin typeface="Gill Sans MT" panose="020B0502020104020203" pitchFamily="34" charset="0"/>
                <a:ea typeface="Times New Roman" panose="02020603050405020304" pitchFamily="18" charset="0"/>
              </a:rPr>
              <a:t>Proper vaccination of the cattle to save them from dying due to local disease and increase milk production</a:t>
            </a:r>
          </a:p>
          <a:p>
            <a:pPr marL="342900" marR="0" lvl="0" indent="-342900">
              <a:lnSpc>
                <a:spcPct val="115000"/>
              </a:lnSpc>
              <a:spcBef>
                <a:spcPts val="0"/>
              </a:spcBef>
              <a:spcAft>
                <a:spcPts val="1200"/>
              </a:spcAft>
              <a:buFont typeface="Arial" panose="020B0604020202020204" pitchFamily="34" charset="0"/>
              <a:buChar char="●"/>
            </a:pPr>
            <a:r>
              <a:rPr lang="en-US" sz="1700" dirty="0">
                <a:latin typeface="Gill Sans MT" panose="020B0502020104020203" pitchFamily="34" charset="0"/>
                <a:ea typeface="Arial" panose="020B0604020202020204" pitchFamily="34" charset="0"/>
              </a:rPr>
              <a:t>Growing of fodder crops, e.g., berseem, in wasteland</a:t>
            </a:r>
            <a:endParaRPr lang="en-US" sz="1700" b="1" dirty="0">
              <a:effectLst/>
              <a:latin typeface="Gill Sans MT" panose="020B0502020104020203" pitchFamily="34" charset="0"/>
              <a:ea typeface="Times New Roman" panose="02020603050405020304" pitchFamily="18" charset="0"/>
            </a:endParaRPr>
          </a:p>
          <a:p>
            <a:pPr marL="0" marR="0">
              <a:lnSpc>
                <a:spcPct val="115000"/>
              </a:lnSpc>
              <a:spcBef>
                <a:spcPts val="0"/>
              </a:spcBef>
              <a:spcAft>
                <a:spcPts val="0"/>
              </a:spcAft>
            </a:pPr>
            <a:r>
              <a:rPr lang="en-US" sz="1700" b="1" dirty="0">
                <a:effectLst/>
                <a:latin typeface="Gill Sans MT" panose="020B0502020104020203" pitchFamily="34" charset="0"/>
                <a:ea typeface="Times New Roman" panose="02020603050405020304" pitchFamily="18" charset="0"/>
              </a:rPr>
              <a:t>To mitigate water scarcity :-</a:t>
            </a:r>
            <a:endParaRPr lang="en-US" sz="1700" dirty="0">
              <a:effectLst/>
              <a:latin typeface="Gill Sans MT" panose="020B0502020104020203" pitchFamily="34" charset="0"/>
              <a:ea typeface="Arial" panose="020B0604020202020204" pitchFamily="34" charset="0"/>
            </a:endParaRPr>
          </a:p>
          <a:p>
            <a:pPr marL="342900" marR="0" lvl="0" indent="-342900">
              <a:lnSpc>
                <a:spcPct val="115000"/>
              </a:lnSpc>
              <a:spcBef>
                <a:spcPts val="0"/>
              </a:spcBef>
              <a:spcAft>
                <a:spcPts val="0"/>
              </a:spcAft>
              <a:buFont typeface="Arial" panose="020B0604020202020204" pitchFamily="34" charset="0"/>
              <a:buChar char="●"/>
            </a:pPr>
            <a:r>
              <a:rPr lang="en-US" sz="1700" u="none" strike="noStrike" dirty="0">
                <a:effectLst/>
                <a:latin typeface="Gill Sans MT" panose="020B0502020104020203" pitchFamily="34" charset="0"/>
                <a:ea typeface="Times New Roman" panose="02020603050405020304" pitchFamily="18" charset="0"/>
              </a:rPr>
              <a:t>Rainwater harvesting in their house by building small structures and then using the stored water for irrigation</a:t>
            </a:r>
            <a:endParaRPr lang="en-US" sz="1700" u="none" strike="noStrike" dirty="0">
              <a:effectLst/>
              <a:latin typeface="Gill Sans MT" panose="020B0502020104020203" pitchFamily="34" charset="0"/>
              <a:ea typeface="Arial" panose="020B0604020202020204" pitchFamily="34" charset="0"/>
            </a:endParaRPr>
          </a:p>
          <a:p>
            <a:pPr marL="342900" marR="0" lvl="0" indent="-342900">
              <a:lnSpc>
                <a:spcPct val="115000"/>
              </a:lnSpc>
              <a:spcBef>
                <a:spcPts val="0"/>
              </a:spcBef>
              <a:spcAft>
                <a:spcPts val="1200"/>
              </a:spcAft>
              <a:buFont typeface="Arial" panose="020B0604020202020204" pitchFamily="34" charset="0"/>
              <a:buChar char="●"/>
            </a:pPr>
            <a:r>
              <a:rPr lang="en-US" sz="1700" u="none" strike="noStrike" dirty="0">
                <a:effectLst/>
                <a:latin typeface="Gill Sans MT" panose="020B0502020104020203" pitchFamily="34" charset="0"/>
                <a:ea typeface="Times New Roman" panose="02020603050405020304" pitchFamily="18" charset="0"/>
              </a:rPr>
              <a:t>Growing crop varieties that grow well in minimum water</a:t>
            </a:r>
            <a:endParaRPr lang="en-US" sz="1700" b="1" dirty="0">
              <a:effectLst/>
              <a:latin typeface="Gill Sans MT" panose="020B0502020104020203" pitchFamily="34" charset="0"/>
              <a:ea typeface="Times New Roman" panose="02020603050405020304" pitchFamily="18" charset="0"/>
            </a:endParaRPr>
          </a:p>
          <a:p>
            <a:pPr marL="0" marR="0">
              <a:lnSpc>
                <a:spcPct val="115000"/>
              </a:lnSpc>
              <a:spcBef>
                <a:spcPts val="0"/>
              </a:spcBef>
              <a:spcAft>
                <a:spcPts val="0"/>
              </a:spcAft>
            </a:pPr>
            <a:r>
              <a:rPr lang="en-US" sz="1700" b="1" dirty="0">
                <a:effectLst/>
                <a:latin typeface="Gill Sans MT" panose="020B0502020104020203" pitchFamily="34" charset="0"/>
                <a:ea typeface="Times New Roman" panose="02020603050405020304" pitchFamily="18" charset="0"/>
              </a:rPr>
              <a:t>Instructions for less cost of cultivation and high output :-</a:t>
            </a:r>
            <a:endParaRPr lang="en-US" sz="1700" dirty="0">
              <a:effectLst/>
              <a:latin typeface="Gill Sans MT" panose="020B0502020104020203" pitchFamily="34" charset="0"/>
              <a:ea typeface="Arial" panose="020B0604020202020204" pitchFamily="34" charset="0"/>
            </a:endParaRPr>
          </a:p>
          <a:p>
            <a:pPr marL="342900" marR="0" lvl="0" indent="-342900">
              <a:lnSpc>
                <a:spcPct val="115000"/>
              </a:lnSpc>
              <a:spcBef>
                <a:spcPts val="0"/>
              </a:spcBef>
              <a:spcAft>
                <a:spcPts val="0"/>
              </a:spcAft>
              <a:buFont typeface="Arial" panose="020B0604020202020204" pitchFamily="34" charset="0"/>
              <a:buChar char="●"/>
            </a:pPr>
            <a:r>
              <a:rPr lang="en-US" sz="1700" u="none" strike="noStrike" dirty="0">
                <a:effectLst/>
                <a:latin typeface="Gill Sans MT" panose="020B0502020104020203" pitchFamily="34" charset="0"/>
                <a:ea typeface="Times New Roman" panose="02020603050405020304" pitchFamily="18" charset="0"/>
              </a:rPr>
              <a:t>Seed treatment before sowing to increase the yield</a:t>
            </a:r>
            <a:endParaRPr lang="en-US" sz="1700" u="none" strike="noStrike" dirty="0">
              <a:effectLst/>
              <a:latin typeface="Gill Sans MT" panose="020B0502020104020203" pitchFamily="34" charset="0"/>
              <a:ea typeface="Arial" panose="020B0604020202020204" pitchFamily="34" charset="0"/>
            </a:endParaRPr>
          </a:p>
          <a:p>
            <a:pPr marL="342900" marR="0" lvl="0" indent="-342900">
              <a:lnSpc>
                <a:spcPct val="115000"/>
              </a:lnSpc>
              <a:spcBef>
                <a:spcPts val="0"/>
              </a:spcBef>
              <a:spcAft>
                <a:spcPts val="0"/>
              </a:spcAft>
              <a:buFont typeface="Arial" panose="020B0604020202020204" pitchFamily="34" charset="0"/>
              <a:buChar char="●"/>
            </a:pPr>
            <a:r>
              <a:rPr lang="en-US" sz="1700" u="none" strike="noStrike" dirty="0">
                <a:effectLst/>
                <a:latin typeface="Gill Sans MT" panose="020B0502020104020203" pitchFamily="34" charset="0"/>
                <a:ea typeface="Times New Roman" panose="02020603050405020304" pitchFamily="18" charset="0"/>
              </a:rPr>
              <a:t>Using the proper amount of fertilizer to minimize soil pollution and water pollution</a:t>
            </a:r>
            <a:endParaRPr lang="en-US" sz="1700" u="none" strike="noStrike" dirty="0">
              <a:effectLst/>
              <a:latin typeface="Gill Sans MT" panose="020B0502020104020203" pitchFamily="34" charset="0"/>
              <a:ea typeface="Arial" panose="020B0604020202020204" pitchFamily="34" charset="0"/>
            </a:endParaRPr>
          </a:p>
          <a:p>
            <a:pPr marL="342900" marR="0" lvl="0" indent="-342900">
              <a:lnSpc>
                <a:spcPct val="115000"/>
              </a:lnSpc>
              <a:spcBef>
                <a:spcPts val="0"/>
              </a:spcBef>
              <a:spcAft>
                <a:spcPts val="1000"/>
              </a:spcAft>
              <a:buFont typeface="Arial" panose="020B0604020202020204" pitchFamily="34" charset="0"/>
              <a:buChar char="●"/>
            </a:pPr>
            <a:r>
              <a:rPr lang="en-US" sz="1700" u="none" strike="noStrike" dirty="0">
                <a:effectLst/>
                <a:latin typeface="Gill Sans MT" panose="020B0502020104020203" pitchFamily="34" charset="0"/>
                <a:ea typeface="Times New Roman" panose="02020603050405020304" pitchFamily="18" charset="0"/>
              </a:rPr>
              <a:t>Integrated disease and pest management</a:t>
            </a:r>
            <a:endParaRPr lang="en-US" sz="1700" u="none" strike="noStrike" dirty="0">
              <a:effectLst/>
              <a:latin typeface="Gill Sans MT" panose="020B0502020104020203" pitchFamily="34" charset="0"/>
              <a:ea typeface="Arial" panose="020B0604020202020204" pitchFamily="34" charset="0"/>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group of people standing in a field&#10;&#10;Description automatically generated with medium confidence"/>
          <p:cNvPicPr>
            <a:picLocks noChangeAspect="1"/>
          </p:cNvPicPr>
          <p:nvPr/>
        </p:nvPicPr>
        <p:blipFill rotWithShape="1">
          <a:blip r:embed="rId2">
            <a:extLst>
              <a:ext uri="{28A0092B-C50C-407E-A947-70E740481C1C}">
                <a14:useLocalDpi xmlns:a14="http://schemas.microsoft.com/office/drawing/2010/main" val="0"/>
              </a:ext>
            </a:extLst>
          </a:blip>
          <a:srcRect l="4030" t="6484" r="42779" b="1"/>
          <a:stretch>
            <a:fillRect/>
          </a:stretch>
        </p:blipFill>
        <p:spPr>
          <a:xfrm>
            <a:off x="3523488" y="10"/>
            <a:ext cx="8668512" cy="6857990"/>
          </a:xfrm>
          <a:prstGeom prst="rect">
            <a:avLst/>
          </a:prstGeom>
        </p:spPr>
      </p:pic>
      <p:sp>
        <p:nvSpPr>
          <p:cNvPr id="19" name="Rectangle 18"/>
          <p:cNvSpPr>
            <a:spLocks noGrp="1" noRot="1" noChangeAspect="1" noMove="1" noResize="1" noEditPoints="1" noAdjustHandles="1" noChangeArrowheads="1" noChangeShapeType="1" noTextEdit="1"/>
          </p:cNvSpPr>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481029" y="1941389"/>
            <a:ext cx="4023360" cy="2472932"/>
          </a:xfrm>
          <a:prstGeom prst="rect">
            <a:avLst/>
          </a:prstGeom>
        </p:spPr>
        <p:txBody>
          <a:bodyPr vert="horz" lIns="91440" tIns="45720" rIns="91440" bIns="45720" rtlCol="0" anchor="b">
            <a:normAutofit/>
          </a:bodyPr>
          <a:lstStyle/>
          <a:p>
            <a:pPr marL="0" marR="0" lvl="0" indent="0" fontAlgn="auto">
              <a:lnSpc>
                <a:spcPct val="90000"/>
              </a:lnSpc>
              <a:spcBef>
                <a:spcPct val="0"/>
              </a:spcBef>
              <a:spcAft>
                <a:spcPts val="600"/>
              </a:spcAft>
              <a:buClrTx/>
              <a:buSzTx/>
              <a:defRPr/>
            </a:pPr>
            <a:r>
              <a:rPr lang="en-US" sz="5400" b="1" cap="none" spc="0" dirty="0">
                <a:ln w="22225">
                  <a:solidFill>
                    <a:schemeClr val="accent2"/>
                  </a:solidFill>
                  <a:prstDash val="solid"/>
                </a:ln>
                <a:effectLst/>
                <a:latin typeface="+mj-lt"/>
                <a:ea typeface="+mj-ea"/>
                <a:cs typeface="+mj-cs"/>
              </a:rPr>
              <a:t>Krishi</a:t>
            </a:r>
          </a:p>
          <a:p>
            <a:pPr marL="0" marR="0" lvl="0" indent="0" fontAlgn="auto">
              <a:lnSpc>
                <a:spcPct val="90000"/>
              </a:lnSpc>
              <a:spcBef>
                <a:spcPct val="0"/>
              </a:spcBef>
              <a:spcAft>
                <a:spcPts val="600"/>
              </a:spcAft>
              <a:buClrTx/>
              <a:buSzTx/>
              <a:defRPr/>
            </a:pPr>
            <a:r>
              <a:rPr kumimoji="0" lang="en-US" sz="5400" b="1" i="0" u="none" strike="noStrike" normalizeH="0" baseline="0" noProof="0" dirty="0" err="1">
                <a:ln w="22225">
                  <a:solidFill>
                    <a:schemeClr val="accent2"/>
                  </a:solidFill>
                  <a:prstDash val="solid"/>
                </a:ln>
                <a:uLnTx/>
                <a:uFillTx/>
                <a:latin typeface="+mj-lt"/>
                <a:ea typeface="+mj-ea"/>
                <a:cs typeface="+mj-cs"/>
              </a:rPr>
              <a:t>Vigyan</a:t>
            </a:r>
            <a:endParaRPr lang="en-US" sz="5400" b="1" dirty="0">
              <a:ln w="22225">
                <a:solidFill>
                  <a:schemeClr val="accent2"/>
                </a:solidFill>
                <a:prstDash val="solid"/>
              </a:ln>
              <a:latin typeface="+mj-lt"/>
              <a:ea typeface="+mj-ea"/>
              <a:cs typeface="+mj-cs"/>
            </a:endParaRPr>
          </a:p>
          <a:p>
            <a:pPr marL="0" marR="0" lvl="0" indent="0" fontAlgn="auto">
              <a:lnSpc>
                <a:spcPct val="90000"/>
              </a:lnSpc>
              <a:spcBef>
                <a:spcPct val="0"/>
              </a:spcBef>
              <a:spcAft>
                <a:spcPts val="600"/>
              </a:spcAft>
              <a:buClrTx/>
              <a:buSzTx/>
              <a:defRPr/>
            </a:pPr>
            <a:r>
              <a:rPr kumimoji="0" lang="en-US" sz="5400" b="1" i="0" u="none" strike="noStrike" cap="none" spc="0" normalizeH="0" baseline="0" noProof="0" dirty="0">
                <a:ln w="22225">
                  <a:solidFill>
                    <a:schemeClr val="accent2"/>
                  </a:solidFill>
                  <a:prstDash val="solid"/>
                </a:ln>
                <a:effectLst/>
                <a:uLnTx/>
                <a:uFillTx/>
                <a:latin typeface="+mj-lt"/>
                <a:ea typeface="+mj-ea"/>
                <a:cs typeface="+mj-cs"/>
              </a:rPr>
              <a:t>Kendra</a:t>
            </a:r>
            <a:endParaRPr kumimoji="0" lang="en-US" sz="5400" b="1" i="0" u="none" strike="noStrike" cap="none" spc="0" normalizeH="0" baseline="0" noProof="0" dirty="0">
              <a:ln>
                <a:noFill/>
              </a:ln>
              <a:effectLst/>
              <a:uLnTx/>
              <a:uFillTx/>
              <a:latin typeface="+mj-lt"/>
              <a:ea typeface="+mj-ea"/>
              <a:cs typeface="+mj-cs"/>
            </a:endParaRPr>
          </a:p>
        </p:txBody>
      </p:sp>
      <p:sp>
        <p:nvSpPr>
          <p:cNvPr id="21" name="Rectangle 20"/>
          <p:cNvSpPr>
            <a:spLocks noGrp="1" noRot="1" noChangeAspect="1" noMove="1" noResize="1" noEditPoints="1" noAdjustHandles="1" noChangeArrowheads="1" noChangeShapeType="1" noTextEdit="1"/>
          </p:cNvSpPr>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p:cNvSpPr>
            <a:spLocks noGrp="1" noRot="1" noChangeAspect="1" noMove="1" noResize="1" noEditPoints="1" noAdjustHandles="1" noChangeArrowheads="1" noChangeShapeType="1" noTextEdit="1"/>
          </p:cNvSpPr>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p:cNvSpPr/>
          <p:nvPr/>
        </p:nvSpPr>
        <p:spPr>
          <a:xfrm>
            <a:off x="0" y="-26386"/>
            <a:ext cx="12192000" cy="6884386"/>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367026"/>
            <a:ext cx="11749086" cy="706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Krishi </a:t>
            </a:r>
            <a:r>
              <a:rPr kumimoji="0" lang="en-US" sz="4000" b="1" i="0" u="none" strike="noStrike" kern="1200" cap="none" spc="0" normalizeH="0" baseline="0" noProof="0" dirty="0" err="1">
                <a:ln>
                  <a:noFill/>
                </a:ln>
                <a:solidFill>
                  <a:srgbClr val="FF0000"/>
                </a:solidFill>
                <a:effectLst/>
                <a:uLnTx/>
                <a:uFillTx/>
                <a:latin typeface="Amasis MT Pro" panose="02040504050005020304" pitchFamily="18" charset="0"/>
                <a:ea typeface="+mn-ea"/>
                <a:cs typeface="+mn-cs"/>
              </a:rPr>
              <a:t>Vigyan</a:t>
            </a: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 Kendra</a:t>
            </a:r>
          </a:p>
        </p:txBody>
      </p:sp>
      <p:sp>
        <p:nvSpPr>
          <p:cNvPr id="4" name="TextBox 3"/>
          <p:cNvSpPr txBox="1"/>
          <p:nvPr/>
        </p:nvSpPr>
        <p:spPr>
          <a:xfrm>
            <a:off x="519430" y="1236980"/>
            <a:ext cx="320167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Introduction</a:t>
            </a:r>
          </a:p>
        </p:txBody>
      </p:sp>
      <p:sp>
        <p:nvSpPr>
          <p:cNvPr id="5" name="TextBox 4"/>
          <p:cNvSpPr txBox="1"/>
          <p:nvPr/>
        </p:nvSpPr>
        <p:spPr>
          <a:xfrm>
            <a:off x="519624" y="1821827"/>
            <a:ext cx="11152751" cy="1015663"/>
          </a:xfrm>
          <a:prstGeom prst="rect">
            <a:avLst/>
          </a:prstGeom>
          <a:solidFill>
            <a:schemeClr val="accent4">
              <a:lumMod val="20000"/>
              <a:lumOff val="80000"/>
            </a:schemeClr>
          </a:solidFill>
        </p:spPr>
        <p:txBody>
          <a:bodyPr wrap="square" rtlCol="0">
            <a:spAutoFit/>
          </a:bodyPr>
          <a:lstStyle/>
          <a:p>
            <a:pPr marR="0" lvl="0" algn="just" defTabSz="914400" rtl="0" eaLnBrk="1" fontAlgn="auto" latinLnBrk="0" hangingPunct="1">
              <a:lnSpc>
                <a:spcPct val="100000"/>
              </a:lnSpc>
              <a:spcBef>
                <a:spcPts val="0"/>
              </a:spcBef>
              <a:spcAft>
                <a:spcPts val="1200"/>
              </a:spcAft>
              <a:buClrTx/>
              <a:buSzTx/>
              <a:defRPr/>
            </a:pPr>
            <a:r>
              <a:rPr lang="en-US" sz="2000" b="0" i="0" u="none" strike="noStrike" dirty="0">
                <a:solidFill>
                  <a:srgbClr val="000000"/>
                </a:solidFill>
                <a:effectLst/>
                <a:latin typeface="Gill Sans MT" panose="020B0502020104020203" pitchFamily="34" charset="0"/>
              </a:rPr>
              <a:t>It is devoted to undertaking the activities of technology assessment, refinement and dissemination through on-farm testing, frontline demonstration, vocational training of farmers, rural youth, farm women and extension functionaries</a:t>
            </a:r>
            <a:endParaRPr kumimoji="0" lang="en-US" sz="2000" i="0" u="none" strike="noStrike" kern="1200" cap="none" spc="0" normalizeH="0" baseline="0" noProof="0" dirty="0">
              <a:ln>
                <a:noFill/>
              </a:ln>
              <a:solidFill>
                <a:srgbClr val="000000"/>
              </a:solidFill>
              <a:effectLst/>
              <a:uLnTx/>
              <a:uFillTx/>
              <a:latin typeface="Gill Sans MT" panose="020B0502020104020203" pitchFamily="34" charset="0"/>
            </a:endParaRPr>
          </a:p>
        </p:txBody>
      </p:sp>
      <p:sp>
        <p:nvSpPr>
          <p:cNvPr id="6" name="TextBox 5"/>
          <p:cNvSpPr txBox="1"/>
          <p:nvPr/>
        </p:nvSpPr>
        <p:spPr>
          <a:xfrm>
            <a:off x="519623" y="2978335"/>
            <a:ext cx="2652201"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Mandates</a:t>
            </a:r>
          </a:p>
        </p:txBody>
      </p:sp>
      <p:sp>
        <p:nvSpPr>
          <p:cNvPr id="7" name="TextBox 6"/>
          <p:cNvSpPr txBox="1"/>
          <p:nvPr/>
        </p:nvSpPr>
        <p:spPr>
          <a:xfrm>
            <a:off x="519622" y="3563110"/>
            <a:ext cx="11152751" cy="2726690"/>
          </a:xfrm>
          <a:prstGeom prst="rect">
            <a:avLst/>
          </a:prstGeom>
          <a:solidFill>
            <a:schemeClr val="accent2">
              <a:lumMod val="20000"/>
              <a:lumOff val="80000"/>
            </a:schemeClr>
          </a:solidFill>
        </p:spPr>
        <p:txBody>
          <a:bodyPr wrap="square">
            <a:spAutoFit/>
          </a:bodyPr>
          <a:lstStyle/>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1" dirty="0">
                <a:latin typeface="Gill Sans MT" panose="020B0502020104020203" pitchFamily="34" charset="0"/>
              </a:rPr>
              <a:t>On farm trial</a:t>
            </a:r>
            <a:r>
              <a:rPr lang="en-US" sz="2000" dirty="0">
                <a:latin typeface="Gill Sans MT" panose="020B0502020104020203" pitchFamily="34" charset="0"/>
              </a:rPr>
              <a:t> – </a:t>
            </a:r>
            <a:r>
              <a:rPr lang="en-US" sz="2000" b="0" i="0" u="none" strike="noStrike" dirty="0">
                <a:solidFill>
                  <a:srgbClr val="000000"/>
                </a:solidFill>
                <a:effectLst/>
                <a:latin typeface="Gill Sans MT" panose="020B0502020104020203" pitchFamily="34" charset="0"/>
              </a:rPr>
              <a:t>Conduct “On-farm testing” for identifying technologies in terms of location-specific sustainable land use systems through technology assessment and refinement</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1" dirty="0">
                <a:solidFill>
                  <a:srgbClr val="000000"/>
                </a:solidFill>
                <a:latin typeface="Gill Sans MT" panose="020B0502020104020203" pitchFamily="34" charset="0"/>
              </a:rPr>
              <a:t>Frontline demonstration </a:t>
            </a:r>
            <a:r>
              <a:rPr lang="en-US" sz="2000" dirty="0">
                <a:solidFill>
                  <a:srgbClr val="000000"/>
                </a:solidFill>
                <a:latin typeface="Gill Sans MT" panose="020B0502020104020203" pitchFamily="34" charset="0"/>
              </a:rPr>
              <a:t>– </a:t>
            </a:r>
            <a:r>
              <a:rPr lang="en-US" sz="2000" b="0" i="0" u="none" strike="noStrike" dirty="0">
                <a:solidFill>
                  <a:srgbClr val="000000"/>
                </a:solidFill>
                <a:effectLst/>
                <a:latin typeface="Gill Sans MT" panose="020B0502020104020203" pitchFamily="34" charset="0"/>
              </a:rPr>
              <a:t>Organize frontline demonstrations on various crops to generate production data and feedback information</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1" dirty="0">
                <a:solidFill>
                  <a:srgbClr val="000000"/>
                </a:solidFill>
                <a:latin typeface="Gill Sans MT" panose="020B0502020104020203" pitchFamily="34" charset="0"/>
              </a:rPr>
              <a:t>Capacity development (On-campus/Off-campus training) </a:t>
            </a:r>
            <a:r>
              <a:rPr lang="en-US" sz="2000" dirty="0">
                <a:solidFill>
                  <a:srgbClr val="000000"/>
                </a:solidFill>
                <a:latin typeface="Gill Sans MT" panose="020B0502020104020203" pitchFamily="34" charset="0"/>
              </a:rPr>
              <a:t>–</a:t>
            </a:r>
            <a:r>
              <a:rPr lang="en-US" sz="2000" b="1" dirty="0">
                <a:solidFill>
                  <a:srgbClr val="000000"/>
                </a:solidFill>
                <a:latin typeface="Gill Sans MT" panose="020B0502020104020203" pitchFamily="34" charset="0"/>
              </a:rPr>
              <a:t> </a:t>
            </a:r>
            <a:r>
              <a:rPr lang="en-US" sz="2000" b="0" i="0" u="none" strike="noStrike" dirty="0">
                <a:solidFill>
                  <a:srgbClr val="000000"/>
                </a:solidFill>
                <a:effectLst/>
                <a:latin typeface="Gill Sans MT" panose="020B0502020104020203" pitchFamily="34" charset="0"/>
              </a:rPr>
              <a:t>Organize short and long-term vocational training courses in agriculture and allied vocations for the farmer and rural youth with emphasis on “learning by doing” for higher production on farms and generation of self employment</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1" dirty="0">
                <a:effectLst/>
                <a:latin typeface="Gill Sans MT" panose="020B0502020104020203" pitchFamily="34" charset="0"/>
              </a:rPr>
              <a:t>Extension functionaries </a:t>
            </a:r>
            <a:r>
              <a:rPr lang="en-US" sz="2000" dirty="0">
                <a:effectLst/>
                <a:latin typeface="Gill Sans MT" panose="020B0502020104020203" pitchFamily="34" charset="0"/>
              </a:rPr>
              <a:t>– </a:t>
            </a:r>
            <a:r>
              <a:rPr lang="en-US" sz="2000" b="0" i="0" u="none" strike="noStrike" dirty="0">
                <a:solidFill>
                  <a:srgbClr val="000000"/>
                </a:solidFill>
                <a:effectLst/>
                <a:latin typeface="Gill Sans MT" panose="020B0502020104020203" pitchFamily="34" charset="0"/>
              </a:rPr>
              <a:t>Organize training to update the extension personnel with emerging </a:t>
            </a:r>
          </a:p>
        </p:txBody>
      </p:sp>
      <p:sp>
        <p:nvSpPr>
          <p:cNvPr id="8" name="TextBox 7"/>
          <p:cNvSpPr txBox="1"/>
          <p:nvPr/>
        </p:nvSpPr>
        <p:spPr>
          <a:xfrm>
            <a:off x="520258" y="3563110"/>
            <a:ext cx="11152751" cy="3091815"/>
          </a:xfrm>
          <a:prstGeom prst="rect">
            <a:avLst/>
          </a:prstGeom>
          <a:solidFill>
            <a:schemeClr val="accent2">
              <a:lumMod val="20000"/>
              <a:lumOff val="80000"/>
            </a:schemeClr>
          </a:solidFill>
        </p:spPr>
        <p:txBody>
          <a:bodyPr wrap="square">
            <a:spAutoFit/>
          </a:bodyPr>
          <a:lstStyle/>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1" dirty="0">
                <a:latin typeface="Gill Sans MT" panose="020B0502020104020203" pitchFamily="34" charset="0"/>
              </a:rPr>
              <a:t>On farm trial</a:t>
            </a:r>
            <a:r>
              <a:rPr lang="en-US" sz="2000" dirty="0">
                <a:latin typeface="Gill Sans MT" panose="020B0502020104020203" pitchFamily="34" charset="0"/>
              </a:rPr>
              <a:t> – </a:t>
            </a:r>
            <a:r>
              <a:rPr lang="en-US" sz="2000" b="0" i="0" u="none" strike="noStrike" dirty="0">
                <a:solidFill>
                  <a:srgbClr val="000000"/>
                </a:solidFill>
                <a:effectLst/>
                <a:latin typeface="Gill Sans MT" panose="020B0502020104020203" pitchFamily="34" charset="0"/>
              </a:rPr>
              <a:t>Conduct “On-farm testing” for identifying technologies in terms of location-specific sustainable land use systems through technology assessment and refinement</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1" dirty="0">
                <a:solidFill>
                  <a:srgbClr val="000000"/>
                </a:solidFill>
                <a:latin typeface="Gill Sans MT" panose="020B0502020104020203" pitchFamily="34" charset="0"/>
              </a:rPr>
              <a:t>Frontline demonstration </a:t>
            </a:r>
            <a:r>
              <a:rPr lang="en-US" sz="2000" dirty="0">
                <a:solidFill>
                  <a:srgbClr val="000000"/>
                </a:solidFill>
                <a:latin typeface="Gill Sans MT" panose="020B0502020104020203" pitchFamily="34" charset="0"/>
              </a:rPr>
              <a:t>– </a:t>
            </a:r>
            <a:r>
              <a:rPr lang="en-US" sz="2000" b="0" i="0" u="none" strike="noStrike" dirty="0">
                <a:solidFill>
                  <a:srgbClr val="000000"/>
                </a:solidFill>
                <a:effectLst/>
                <a:latin typeface="Gill Sans MT" panose="020B0502020104020203" pitchFamily="34" charset="0"/>
              </a:rPr>
              <a:t>Organize frontline demonstrations on various crops to generate production data and feedback information</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2000" b="1" dirty="0">
                <a:solidFill>
                  <a:srgbClr val="000000"/>
                </a:solidFill>
                <a:latin typeface="Gill Sans MT" panose="020B0502020104020203" pitchFamily="34" charset="0"/>
              </a:rPr>
              <a:t>Capacity development (On-campus/Off-campus training) </a:t>
            </a:r>
            <a:r>
              <a:rPr lang="en-US" sz="2000" dirty="0">
                <a:solidFill>
                  <a:srgbClr val="000000"/>
                </a:solidFill>
                <a:latin typeface="Gill Sans MT" panose="020B0502020104020203" pitchFamily="34" charset="0"/>
              </a:rPr>
              <a:t>–</a:t>
            </a:r>
            <a:r>
              <a:rPr lang="en-US" sz="2000" b="1" dirty="0">
                <a:solidFill>
                  <a:srgbClr val="000000"/>
                </a:solidFill>
                <a:latin typeface="Gill Sans MT" panose="020B0502020104020203" pitchFamily="34" charset="0"/>
              </a:rPr>
              <a:t> </a:t>
            </a:r>
            <a:r>
              <a:rPr lang="en-US" sz="2000" b="0" i="0" u="none" strike="noStrike" dirty="0">
                <a:solidFill>
                  <a:srgbClr val="000000"/>
                </a:solidFill>
                <a:effectLst/>
                <a:latin typeface="Gill Sans MT" panose="020B0502020104020203" pitchFamily="34" charset="0"/>
              </a:rPr>
              <a:t>Organize short and long-term vocational training courses in agriculture and allied vocations for the farmer and rural youth with emphasis on “learning by doing” for higher production on farms and generation of self employment</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IN" altLang="en-US" sz="2000" b="1" i="0" u="none" strike="noStrike" dirty="0">
                <a:solidFill>
                  <a:srgbClr val="000000"/>
                </a:solidFill>
                <a:effectLst/>
                <a:latin typeface="Gill Sans MT" panose="020B0502020104020203" pitchFamily="34" charset="0"/>
              </a:rPr>
              <a:t>Advisory services </a:t>
            </a:r>
            <a:r>
              <a:rPr lang="en-IN" altLang="en-US" sz="2000" b="0" i="0" u="none" strike="noStrike" dirty="0">
                <a:solidFill>
                  <a:srgbClr val="000000"/>
                </a:solidFill>
                <a:effectLst/>
                <a:latin typeface="Gill Sans MT" panose="020B0502020104020203" pitchFamily="34" charset="0"/>
              </a:rPr>
              <a:t>-provide farm advisories using information communication technology.</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IN" altLang="en-US" sz="2000" b="1" i="0" u="none" strike="noStrike" dirty="0">
                <a:solidFill>
                  <a:srgbClr val="000000"/>
                </a:solidFill>
                <a:effectLst/>
                <a:latin typeface="Gill Sans MT" panose="020B0502020104020203" pitchFamily="34" charset="0"/>
              </a:rPr>
              <a:t>Multisector support</a:t>
            </a:r>
            <a:r>
              <a:rPr lang="en-IN" altLang="en-US" sz="2000" b="0" i="0" u="none" strike="noStrike" dirty="0">
                <a:solidFill>
                  <a:srgbClr val="000000"/>
                </a:solidFill>
                <a:effectLst/>
                <a:latin typeface="Gill Sans MT" panose="020B0502020104020203" pitchFamily="34" charset="0"/>
              </a:rPr>
              <a:t> -to work as a knowledge and resource centre of agricultural technologies.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268415"/>
            <a:ext cx="11749086" cy="706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Krishi </a:t>
            </a:r>
            <a:r>
              <a:rPr kumimoji="0" lang="en-US" sz="4000" b="1" i="0" u="none" strike="noStrike" kern="1200" cap="none" spc="0" normalizeH="0" baseline="0" noProof="0" dirty="0" err="1">
                <a:ln>
                  <a:noFill/>
                </a:ln>
                <a:solidFill>
                  <a:srgbClr val="FF0000"/>
                </a:solidFill>
                <a:effectLst/>
                <a:uLnTx/>
                <a:uFillTx/>
                <a:latin typeface="Amasis MT Pro" panose="02040504050005020304" pitchFamily="18" charset="0"/>
                <a:ea typeface="+mn-ea"/>
                <a:cs typeface="+mn-cs"/>
              </a:rPr>
              <a:t>Vigyan</a:t>
            </a: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 Kendra</a:t>
            </a:r>
          </a:p>
        </p:txBody>
      </p:sp>
      <p:grpSp>
        <p:nvGrpSpPr>
          <p:cNvPr id="31" name="Group 30"/>
          <p:cNvGrpSpPr/>
          <p:nvPr/>
        </p:nvGrpSpPr>
        <p:grpSpPr>
          <a:xfrm>
            <a:off x="3192683" y="976301"/>
            <a:ext cx="5835201" cy="3399499"/>
            <a:chOff x="334630" y="1441938"/>
            <a:chExt cx="5835201" cy="3399499"/>
          </a:xfrm>
        </p:grpSpPr>
        <p:cxnSp>
          <p:nvCxnSpPr>
            <p:cNvPr id="8" name="Straight Arrow Connector 7"/>
            <p:cNvCxnSpPr/>
            <p:nvPr/>
          </p:nvCxnSpPr>
          <p:spPr>
            <a:xfrm flipH="1" flipV="1">
              <a:off x="2019428" y="2258388"/>
              <a:ext cx="495062" cy="504461"/>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H="1">
              <a:off x="1762129" y="3127423"/>
              <a:ext cx="472536" cy="611140"/>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a:off x="3227885" y="3167944"/>
              <a:ext cx="51822" cy="836094"/>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4204852" y="3152692"/>
              <a:ext cx="563016" cy="508992"/>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V="1">
              <a:off x="3597380" y="2166938"/>
              <a:ext cx="527651" cy="613736"/>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15" name="Rounded Rectangle 4"/>
            <p:cNvSpPr/>
            <p:nvPr/>
          </p:nvSpPr>
          <p:spPr>
            <a:xfrm>
              <a:off x="2218412" y="2766279"/>
              <a:ext cx="2018947" cy="408623"/>
            </a:xfrm>
            <a:prstGeom prst="roundRect">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R="0" lvl="0" algn="ctr" defTabSz="609600" rtl="0" eaLnBrk="1" fontAlgn="base" latinLnBrk="0" hangingPunct="1">
                <a:lnSpc>
                  <a:spcPct val="100000"/>
                </a:lnSpc>
                <a:spcBef>
                  <a:spcPct val="0"/>
                </a:spcBef>
                <a:spcAft>
                  <a:spcPct val="0"/>
                </a:spcAft>
                <a:buClrTx/>
                <a:buSzTx/>
                <a:defRPr/>
              </a:pPr>
              <a:r>
                <a:rPr kumimoji="0" lang="en-US" b="1"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Objectives</a:t>
              </a:r>
              <a:endParaRPr kumimoji="0" lang="en-US"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endParaRPr>
            </a:p>
          </p:txBody>
        </p:sp>
        <p:sp>
          <p:nvSpPr>
            <p:cNvPr id="19" name="Oval 18"/>
            <p:cNvSpPr/>
            <p:nvPr/>
          </p:nvSpPr>
          <p:spPr>
            <a:xfrm>
              <a:off x="881062" y="1441938"/>
              <a:ext cx="1762134" cy="837559"/>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4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Latest technology demonstration</a:t>
              </a:r>
              <a:endParaRPr lang="en-US" sz="1400" b="1" dirty="0">
                <a:solidFill>
                  <a:schemeClr val="tx1"/>
                </a:solidFill>
              </a:endParaRPr>
            </a:p>
          </p:txBody>
        </p:sp>
        <p:sp>
          <p:nvSpPr>
            <p:cNvPr id="22" name="Oval 21"/>
            <p:cNvSpPr/>
            <p:nvPr/>
          </p:nvSpPr>
          <p:spPr>
            <a:xfrm>
              <a:off x="3861205" y="1459052"/>
              <a:ext cx="1762134" cy="837559"/>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Learning by doing</a:t>
              </a:r>
            </a:p>
          </p:txBody>
        </p:sp>
        <p:sp>
          <p:nvSpPr>
            <p:cNvPr id="23" name="Oval 22"/>
            <p:cNvSpPr/>
            <p:nvPr/>
          </p:nvSpPr>
          <p:spPr>
            <a:xfrm>
              <a:off x="4407697" y="3585259"/>
              <a:ext cx="1762134" cy="837559"/>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Income generation activities</a:t>
              </a:r>
            </a:p>
          </p:txBody>
        </p:sp>
        <p:sp>
          <p:nvSpPr>
            <p:cNvPr id="24" name="Oval 23"/>
            <p:cNvSpPr/>
            <p:nvPr/>
          </p:nvSpPr>
          <p:spPr>
            <a:xfrm>
              <a:off x="2343688" y="4003878"/>
              <a:ext cx="1762134" cy="837559"/>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Organize ‘</a:t>
              </a:r>
              <a:r>
                <a:rPr lang="en-US" sz="1400" dirty="0" err="1">
                  <a:solidFill>
                    <a:schemeClr val="tx1"/>
                  </a:solidFill>
                  <a:latin typeface="Gill Sans MT" panose="020B0502020104020203" pitchFamily="34" charset="0"/>
                </a:rPr>
                <a:t>Kisaan</a:t>
              </a:r>
              <a:r>
                <a:rPr lang="en-US" sz="1400" dirty="0">
                  <a:solidFill>
                    <a:schemeClr val="tx1"/>
                  </a:solidFill>
                  <a:latin typeface="Gill Sans MT" panose="020B0502020104020203" pitchFamily="34" charset="0"/>
                </a:rPr>
                <a:t> Mela’</a:t>
              </a:r>
            </a:p>
          </p:txBody>
        </p:sp>
        <p:sp>
          <p:nvSpPr>
            <p:cNvPr id="25" name="Oval 24"/>
            <p:cNvSpPr/>
            <p:nvPr/>
          </p:nvSpPr>
          <p:spPr>
            <a:xfrm>
              <a:off x="334630" y="3621399"/>
              <a:ext cx="1762135" cy="1002205"/>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Farmer-Scientist interface program</a:t>
              </a:r>
            </a:p>
          </p:txBody>
        </p:sp>
      </p:grpSp>
      <p:sp>
        <p:nvSpPr>
          <p:cNvPr id="32" name="TextBox 31"/>
          <p:cNvSpPr txBox="1"/>
          <p:nvPr/>
        </p:nvSpPr>
        <p:spPr>
          <a:xfrm>
            <a:off x="533909" y="4137822"/>
            <a:ext cx="2652201"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KVK </a:t>
            </a:r>
            <a:r>
              <a:rPr kumimoji="0" lang="en-US" sz="3200" b="1" i="0" u="none" strike="noStrike" kern="1200" cap="none" spc="0" normalizeH="0" baseline="0" noProof="0" dirty="0" err="1">
                <a:ln>
                  <a:noFill/>
                </a:ln>
                <a:solidFill>
                  <a:srgbClr val="ED7D31">
                    <a:lumMod val="75000"/>
                  </a:srgbClr>
                </a:solidFill>
                <a:effectLst/>
                <a:uLnTx/>
                <a:uFillTx/>
                <a:latin typeface="Amasis MT Pro" panose="02040504050005020304" pitchFamily="18" charset="0"/>
                <a:ea typeface="+mn-ea"/>
                <a:cs typeface="+mn-cs"/>
              </a:rPr>
              <a:t>Godda</a:t>
            </a:r>
            <a:endPar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endParaRPr>
          </a:p>
        </p:txBody>
      </p:sp>
      <p:sp>
        <p:nvSpPr>
          <p:cNvPr id="33" name="TextBox 32"/>
          <p:cNvSpPr txBox="1"/>
          <p:nvPr/>
        </p:nvSpPr>
        <p:spPr>
          <a:xfrm>
            <a:off x="533909" y="4722597"/>
            <a:ext cx="11152751" cy="2010807"/>
          </a:xfrm>
          <a:prstGeom prst="rect">
            <a:avLst/>
          </a:prstGeom>
          <a:solidFill>
            <a:schemeClr val="accent4">
              <a:lumMod val="20000"/>
              <a:lumOff val="80000"/>
            </a:schemeClr>
          </a:solidFill>
        </p:spPr>
        <p:txBody>
          <a:bodyPr wrap="square" rtlCol="0">
            <a:spAutoFit/>
          </a:bodyPr>
          <a:lstStyle/>
          <a:p>
            <a:pPr marL="285750" marR="0" lvl="0" indent="-285750" algn="just" defTabSz="914400" rtl="0" eaLnBrk="1" fontAlgn="auto" latinLnBrk="0" hangingPunct="1">
              <a:lnSpc>
                <a:spcPct val="100000"/>
              </a:lnSpc>
              <a:spcBef>
                <a:spcPts val="0"/>
              </a:spcBef>
              <a:spcAft>
                <a:spcPts val="400"/>
              </a:spcAft>
              <a:buClrTx/>
              <a:buSzTx/>
              <a:buFont typeface="Arial" panose="020B0604020202020204" pitchFamily="34" charset="0"/>
              <a:buChar char="•"/>
              <a:defRPr/>
            </a:pPr>
            <a:r>
              <a:rPr kumimoji="0" lang="en-US" sz="1800" i="0" u="none" strike="noStrike" kern="1200" cap="none" spc="0" normalizeH="0" baseline="0" noProof="0" dirty="0">
                <a:ln>
                  <a:noFill/>
                </a:ln>
                <a:solidFill>
                  <a:srgbClr val="000000"/>
                </a:solidFill>
                <a:effectLst/>
                <a:uLnTx/>
                <a:uFillTx/>
                <a:latin typeface="Gill Sans MT" panose="020B0502020104020203" pitchFamily="34" charset="0"/>
              </a:rPr>
              <a:t>Name of the KVK – GVT - KVK </a:t>
            </a:r>
            <a:r>
              <a:rPr kumimoji="0" lang="en-US" sz="1800" i="0" u="none" strike="noStrike" kern="1200" cap="none" spc="0" normalizeH="0" baseline="0" noProof="0" dirty="0" err="1">
                <a:ln>
                  <a:noFill/>
                </a:ln>
                <a:solidFill>
                  <a:srgbClr val="000000"/>
                </a:solidFill>
                <a:effectLst/>
                <a:uLnTx/>
                <a:uFillTx/>
                <a:latin typeface="Gill Sans MT" panose="020B0502020104020203" pitchFamily="34" charset="0"/>
              </a:rPr>
              <a:t>Godda</a:t>
            </a:r>
            <a:endParaRPr kumimoji="0" lang="en-US" sz="1800" i="0" u="none" strike="noStrike" kern="1200" cap="none" spc="0" normalizeH="0" baseline="0" noProof="0" dirty="0">
              <a:ln>
                <a:noFill/>
              </a:ln>
              <a:solidFill>
                <a:srgbClr val="000000"/>
              </a:solidFill>
              <a:effectLst/>
              <a:uLnTx/>
              <a:uFillTx/>
              <a:latin typeface="Gill Sans MT" panose="020B0502020104020203" pitchFamily="34" charset="0"/>
            </a:endParaRPr>
          </a:p>
          <a:p>
            <a:pPr marL="285750" marR="0" lvl="0" indent="-285750" algn="just" defTabSz="914400" rtl="0" eaLnBrk="1" fontAlgn="auto" latinLnBrk="0" hangingPunct="1">
              <a:lnSpc>
                <a:spcPct val="100000"/>
              </a:lnSpc>
              <a:spcBef>
                <a:spcPts val="0"/>
              </a:spcBef>
              <a:spcAft>
                <a:spcPts val="400"/>
              </a:spcAft>
              <a:buClrTx/>
              <a:buSzTx/>
              <a:buFont typeface="Arial" panose="020B0604020202020204" pitchFamily="34" charset="0"/>
              <a:buChar char="•"/>
              <a:defRPr/>
            </a:pPr>
            <a:r>
              <a:rPr kumimoji="0" lang="en-US" sz="1800" i="0" u="none" strike="noStrike" kern="1200" cap="none" spc="0" normalizeH="0" baseline="0" noProof="0" dirty="0">
                <a:ln>
                  <a:noFill/>
                </a:ln>
                <a:solidFill>
                  <a:srgbClr val="000000"/>
                </a:solidFill>
                <a:effectLst/>
                <a:uLnTx/>
                <a:uFillTx/>
                <a:latin typeface="Gill Sans MT" panose="020B0502020104020203" pitchFamily="34" charset="0"/>
              </a:rPr>
              <a:t>Established – year 2006</a:t>
            </a:r>
          </a:p>
          <a:p>
            <a:pPr marL="285750" marR="0" lvl="0" indent="-285750" algn="just" defTabSz="914400" rtl="0" eaLnBrk="1" fontAlgn="auto" latinLnBrk="0" hangingPunct="1">
              <a:lnSpc>
                <a:spcPct val="100000"/>
              </a:lnSpc>
              <a:spcBef>
                <a:spcPts val="0"/>
              </a:spcBef>
              <a:spcAft>
                <a:spcPts val="400"/>
              </a:spcAft>
              <a:buClrTx/>
              <a:buSzTx/>
              <a:buFont typeface="Arial" panose="020B0604020202020204" pitchFamily="34" charset="0"/>
              <a:buChar char="•"/>
              <a:defRPr/>
            </a:pPr>
            <a:r>
              <a:rPr lang="en-US" dirty="0">
                <a:solidFill>
                  <a:srgbClr val="000000"/>
                </a:solidFill>
                <a:latin typeface="Gill Sans MT" panose="020B0502020104020203" pitchFamily="34" charset="0"/>
              </a:rPr>
              <a:t>Managed by – Gramin Vikas Trust(GVT)</a:t>
            </a:r>
          </a:p>
          <a:p>
            <a:pPr marL="285750" marR="0" lvl="0" indent="-285750" algn="just" defTabSz="914400" rtl="0" eaLnBrk="1" fontAlgn="auto" latinLnBrk="0" hangingPunct="1">
              <a:lnSpc>
                <a:spcPct val="100000"/>
              </a:lnSpc>
              <a:spcBef>
                <a:spcPts val="0"/>
              </a:spcBef>
              <a:spcAft>
                <a:spcPts val="400"/>
              </a:spcAft>
              <a:buClrTx/>
              <a:buSzTx/>
              <a:buFont typeface="Arial" panose="020B0604020202020204" pitchFamily="34" charset="0"/>
              <a:buChar char="•"/>
              <a:defRPr/>
            </a:pPr>
            <a:r>
              <a:rPr kumimoji="0" lang="en-US" sz="1800" i="0" u="none" strike="noStrike" kern="1200" cap="none" spc="0" normalizeH="0" baseline="0" noProof="0" dirty="0">
                <a:ln>
                  <a:noFill/>
                </a:ln>
                <a:solidFill>
                  <a:srgbClr val="000000"/>
                </a:solidFill>
                <a:effectLst/>
                <a:uLnTx/>
                <a:uFillTx/>
                <a:latin typeface="Gill Sans MT" panose="020B0502020104020203" pitchFamily="34" charset="0"/>
              </a:rPr>
              <a:t>Funded by – Indian Council of Agriculture Research, New Delhi</a:t>
            </a:r>
          </a:p>
          <a:p>
            <a:pPr marL="285750" marR="0" lvl="0" indent="-285750" algn="just" defTabSz="914400" rtl="0" eaLnBrk="1" fontAlgn="auto" latinLnBrk="0" hangingPunct="1">
              <a:lnSpc>
                <a:spcPct val="100000"/>
              </a:lnSpc>
              <a:spcBef>
                <a:spcPts val="0"/>
              </a:spcBef>
              <a:spcAft>
                <a:spcPts val="400"/>
              </a:spcAft>
              <a:buClrTx/>
              <a:buSzTx/>
              <a:buFont typeface="Arial" panose="020B0604020202020204" pitchFamily="34" charset="0"/>
              <a:buChar char="•"/>
              <a:defRPr/>
            </a:pPr>
            <a:r>
              <a:rPr lang="en-US" dirty="0">
                <a:solidFill>
                  <a:srgbClr val="000000"/>
                </a:solidFill>
                <a:latin typeface="Gill Sans MT" panose="020B0502020104020203" pitchFamily="34" charset="0"/>
              </a:rPr>
              <a:t>Head of the KVK – Dr. Ravishankar</a:t>
            </a:r>
          </a:p>
          <a:p>
            <a:pPr marL="285750" marR="0" lvl="0" indent="-285750" algn="just" defTabSz="914400" rtl="0" eaLnBrk="1" fontAlgn="auto" latinLnBrk="0" hangingPunct="1">
              <a:lnSpc>
                <a:spcPct val="100000"/>
              </a:lnSpc>
              <a:spcBef>
                <a:spcPts val="0"/>
              </a:spcBef>
              <a:spcAft>
                <a:spcPts val="400"/>
              </a:spcAft>
              <a:buClrTx/>
              <a:buSzTx/>
              <a:buFont typeface="Arial" panose="020B0604020202020204" pitchFamily="34" charset="0"/>
              <a:buChar char="•"/>
              <a:defRPr/>
            </a:pPr>
            <a:r>
              <a:rPr kumimoji="0" lang="en-US" sz="1800" i="0" u="none" strike="noStrike" kern="1200" cap="none" spc="0" normalizeH="0" baseline="0" noProof="0" dirty="0">
                <a:ln>
                  <a:noFill/>
                </a:ln>
                <a:solidFill>
                  <a:srgbClr val="000000"/>
                </a:solidFill>
                <a:effectLst/>
                <a:uLnTx/>
                <a:uFillTx/>
                <a:latin typeface="Gill Sans MT" panose="020B0502020104020203" pitchFamily="34" charset="0"/>
              </a:rPr>
              <a:t>Owned by – NGO</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367026"/>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Important activities of KVK in past 1 year</a:t>
            </a:r>
          </a:p>
        </p:txBody>
      </p:sp>
      <p:grpSp>
        <p:nvGrpSpPr>
          <p:cNvPr id="28" name="Group 27"/>
          <p:cNvGrpSpPr/>
          <p:nvPr/>
        </p:nvGrpSpPr>
        <p:grpSpPr>
          <a:xfrm>
            <a:off x="66708" y="1099518"/>
            <a:ext cx="7311878" cy="3399659"/>
            <a:chOff x="1994194" y="1074912"/>
            <a:chExt cx="7311878" cy="3399659"/>
          </a:xfrm>
        </p:grpSpPr>
        <p:cxnSp>
          <p:nvCxnSpPr>
            <p:cNvPr id="24" name="Straight Arrow Connector 23"/>
            <p:cNvCxnSpPr>
              <a:endCxn id="21" idx="2"/>
            </p:cNvCxnSpPr>
            <p:nvPr/>
          </p:nvCxnSpPr>
          <p:spPr>
            <a:xfrm flipV="1">
              <a:off x="6585700" y="2406447"/>
              <a:ext cx="840300" cy="88901"/>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endCxn id="22" idx="6"/>
            </p:cNvCxnSpPr>
            <p:nvPr/>
          </p:nvCxnSpPr>
          <p:spPr>
            <a:xfrm flipH="1" flipV="1">
              <a:off x="3874266" y="2362127"/>
              <a:ext cx="836964" cy="105847"/>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2743120" y="1074912"/>
              <a:ext cx="5973524" cy="3399659"/>
              <a:chOff x="314245" y="1441938"/>
              <a:chExt cx="5973524" cy="3399659"/>
            </a:xfrm>
          </p:grpSpPr>
          <p:cxnSp>
            <p:nvCxnSpPr>
              <p:cNvPr id="7" name="Straight Arrow Connector 6"/>
              <p:cNvCxnSpPr/>
              <p:nvPr/>
            </p:nvCxnSpPr>
            <p:spPr>
              <a:xfrm flipH="1" flipV="1">
                <a:off x="2019428" y="2258388"/>
                <a:ext cx="480885" cy="515085"/>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H="1">
                <a:off x="1762129" y="3119265"/>
                <a:ext cx="472536" cy="611140"/>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a:off x="3227885" y="3167944"/>
                <a:ext cx="51822" cy="836094"/>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4163905" y="3119265"/>
                <a:ext cx="624348" cy="555503"/>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flipV="1">
                <a:off x="3597380" y="2166938"/>
                <a:ext cx="527651" cy="613736"/>
              </a:xfrm>
              <a:prstGeom prst="straightConnector1">
                <a:avLst/>
              </a:prstGeom>
              <a:ln w="28575">
                <a:solidFill>
                  <a:schemeClr val="accent1"/>
                </a:solidFill>
                <a:tailEnd type="triangle"/>
              </a:ln>
              <a:effectLst/>
            </p:spPr>
            <p:style>
              <a:lnRef idx="2">
                <a:schemeClr val="accent1"/>
              </a:lnRef>
              <a:fillRef idx="0">
                <a:schemeClr val="accent1"/>
              </a:fillRef>
              <a:effectRef idx="1">
                <a:schemeClr val="accent1"/>
              </a:effectRef>
              <a:fontRef idx="minor">
                <a:schemeClr val="tx1"/>
              </a:fontRef>
            </p:style>
          </p:cxnSp>
          <p:sp>
            <p:nvSpPr>
              <p:cNvPr id="14" name="Rounded Rectangle 4"/>
              <p:cNvSpPr/>
              <p:nvPr/>
            </p:nvSpPr>
            <p:spPr>
              <a:xfrm>
                <a:off x="2218412" y="2766279"/>
                <a:ext cx="2018947" cy="408623"/>
              </a:xfrm>
              <a:prstGeom prst="roundRect">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R="0" lvl="0" algn="ctr" defTabSz="609600" rtl="0" eaLnBrk="1" fontAlgn="base" latinLnBrk="0" hangingPunct="1">
                  <a:lnSpc>
                    <a:spcPct val="100000"/>
                  </a:lnSpc>
                  <a:spcBef>
                    <a:spcPct val="0"/>
                  </a:spcBef>
                  <a:spcAft>
                    <a:spcPct val="0"/>
                  </a:spcAft>
                  <a:buClrTx/>
                  <a:buSzTx/>
                  <a:defRPr/>
                </a:pPr>
                <a:r>
                  <a:rPr lang="en-US" b="1" dirty="0">
                    <a:solidFill>
                      <a:prstClr val="black"/>
                    </a:solidFill>
                    <a:latin typeface="Gill Sans MT" panose="020B0502020104020203" pitchFamily="34" charset="0"/>
                  </a:rPr>
                  <a:t>On Campus</a:t>
                </a:r>
                <a:endParaRPr kumimoji="0" lang="en-US" b="1"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endParaRPr>
              </a:p>
            </p:txBody>
          </p:sp>
          <p:sp>
            <p:nvSpPr>
              <p:cNvPr id="15" name="Oval 14"/>
              <p:cNvSpPr/>
              <p:nvPr/>
            </p:nvSpPr>
            <p:spPr>
              <a:xfrm>
                <a:off x="809625" y="1441938"/>
                <a:ext cx="1833571" cy="8375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Piggery training</a:t>
                </a:r>
              </a:p>
            </p:txBody>
          </p:sp>
          <p:sp>
            <p:nvSpPr>
              <p:cNvPr id="16" name="Oval 15"/>
              <p:cNvSpPr/>
              <p:nvPr/>
            </p:nvSpPr>
            <p:spPr>
              <a:xfrm>
                <a:off x="3861204" y="1459052"/>
                <a:ext cx="1925233" cy="8375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Plant protection and propagation training</a:t>
                </a:r>
              </a:p>
            </p:txBody>
          </p:sp>
          <p:sp>
            <p:nvSpPr>
              <p:cNvPr id="17" name="Oval 16"/>
              <p:cNvSpPr/>
              <p:nvPr/>
            </p:nvSpPr>
            <p:spPr>
              <a:xfrm>
                <a:off x="4407697" y="3585259"/>
                <a:ext cx="1880072" cy="8375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Horticultural seedling, sapling development</a:t>
                </a:r>
              </a:p>
            </p:txBody>
          </p:sp>
          <p:sp>
            <p:nvSpPr>
              <p:cNvPr id="18" name="Oval 17"/>
              <p:cNvSpPr/>
              <p:nvPr/>
            </p:nvSpPr>
            <p:spPr>
              <a:xfrm>
                <a:off x="2343687" y="4004038"/>
                <a:ext cx="1781343" cy="8375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Entrepreneur-ship development</a:t>
                </a:r>
              </a:p>
            </p:txBody>
          </p:sp>
          <p:sp>
            <p:nvSpPr>
              <p:cNvPr id="19" name="Oval 18"/>
              <p:cNvSpPr/>
              <p:nvPr/>
            </p:nvSpPr>
            <p:spPr>
              <a:xfrm>
                <a:off x="314245" y="3674768"/>
                <a:ext cx="1968110" cy="100220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Preservation and value addition of fruits and vegetables</a:t>
                </a:r>
              </a:p>
            </p:txBody>
          </p:sp>
        </p:grpSp>
        <p:sp>
          <p:nvSpPr>
            <p:cNvPr id="21" name="Oval 20"/>
            <p:cNvSpPr/>
            <p:nvPr/>
          </p:nvSpPr>
          <p:spPr>
            <a:xfrm>
              <a:off x="7426000" y="1987667"/>
              <a:ext cx="1880072" cy="8375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Soil testing</a:t>
              </a:r>
            </a:p>
          </p:txBody>
        </p:sp>
        <p:sp>
          <p:nvSpPr>
            <p:cNvPr id="22" name="Oval 21"/>
            <p:cNvSpPr/>
            <p:nvPr/>
          </p:nvSpPr>
          <p:spPr>
            <a:xfrm>
              <a:off x="1994194" y="1943347"/>
              <a:ext cx="1880072" cy="8375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Fishery training</a:t>
              </a:r>
            </a:p>
          </p:txBody>
        </p:sp>
      </p:grpSp>
      <p:cxnSp>
        <p:nvCxnSpPr>
          <p:cNvPr id="30" name="Straight Arrow Connector 29"/>
          <p:cNvCxnSpPr/>
          <p:nvPr/>
        </p:nvCxnSpPr>
        <p:spPr>
          <a:xfrm flipV="1">
            <a:off x="9290936" y="4253338"/>
            <a:ext cx="792864" cy="495772"/>
          </a:xfrm>
          <a:prstGeom prst="straightConnector1">
            <a:avLst/>
          </a:prstGeom>
          <a:ln w="28575">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flipH="1">
            <a:off x="6538287" y="4847045"/>
            <a:ext cx="873102" cy="33235"/>
          </a:xfrm>
          <a:prstGeom prst="straightConnector1">
            <a:avLst/>
          </a:prstGeom>
          <a:ln w="28575">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flipH="1">
            <a:off x="7253594" y="5038403"/>
            <a:ext cx="443617" cy="733520"/>
          </a:xfrm>
          <a:prstGeom prst="straightConnector1">
            <a:avLst/>
          </a:prstGeom>
          <a:ln w="28575">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a:endCxn id="44" idx="0"/>
          </p:cNvCxnSpPr>
          <p:nvPr/>
        </p:nvCxnSpPr>
        <p:spPr>
          <a:xfrm>
            <a:off x="8704312" y="5060519"/>
            <a:ext cx="367858" cy="836094"/>
          </a:xfrm>
          <a:prstGeom prst="straightConnector1">
            <a:avLst/>
          </a:prstGeom>
          <a:ln w="28575">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endCxn id="43" idx="1"/>
          </p:cNvCxnSpPr>
          <p:nvPr/>
        </p:nvCxnSpPr>
        <p:spPr>
          <a:xfrm>
            <a:off x="9324015" y="4955443"/>
            <a:ext cx="990638" cy="388530"/>
          </a:xfrm>
          <a:prstGeom prst="straightConnector1">
            <a:avLst/>
          </a:prstGeom>
          <a:ln w="28575">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flipV="1">
            <a:off x="8236477" y="3955073"/>
            <a:ext cx="0" cy="771465"/>
          </a:xfrm>
          <a:prstGeom prst="straightConnector1">
            <a:avLst/>
          </a:prstGeom>
          <a:ln w="28575">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sp>
        <p:nvSpPr>
          <p:cNvPr id="40" name="Rounded Rectangle 4"/>
          <p:cNvSpPr/>
          <p:nvPr/>
        </p:nvSpPr>
        <p:spPr>
          <a:xfrm>
            <a:off x="7353048" y="4675969"/>
            <a:ext cx="2018947" cy="408623"/>
          </a:xfrm>
          <a:prstGeom prst="roundRect">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R="0" lvl="0" algn="ctr" defTabSz="609600" rtl="0" eaLnBrk="1" fontAlgn="base" latinLnBrk="0" hangingPunct="1">
              <a:lnSpc>
                <a:spcPct val="100000"/>
              </a:lnSpc>
              <a:spcBef>
                <a:spcPct val="0"/>
              </a:spcBef>
              <a:spcAft>
                <a:spcPct val="0"/>
              </a:spcAft>
              <a:buClrTx/>
              <a:buSzTx/>
              <a:defRPr/>
            </a:pPr>
            <a:r>
              <a:rPr lang="en-US" b="1" dirty="0">
                <a:solidFill>
                  <a:prstClr val="black"/>
                </a:solidFill>
                <a:latin typeface="Gill Sans MT" panose="020B0502020104020203" pitchFamily="34" charset="0"/>
              </a:rPr>
              <a:t>Off Campus</a:t>
            </a:r>
            <a:endParaRPr kumimoji="0" lang="en-US" b="1"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endParaRPr>
          </a:p>
        </p:txBody>
      </p:sp>
      <p:sp>
        <p:nvSpPr>
          <p:cNvPr id="42" name="Oval 41"/>
          <p:cNvSpPr/>
          <p:nvPr/>
        </p:nvSpPr>
        <p:spPr>
          <a:xfrm>
            <a:off x="7218882" y="3117843"/>
            <a:ext cx="1925233" cy="837559"/>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INM</a:t>
            </a:r>
          </a:p>
        </p:txBody>
      </p:sp>
      <p:sp>
        <p:nvSpPr>
          <p:cNvPr id="43" name="Oval 42"/>
          <p:cNvSpPr/>
          <p:nvPr/>
        </p:nvSpPr>
        <p:spPr>
          <a:xfrm>
            <a:off x="10039323" y="5221315"/>
            <a:ext cx="1880072" cy="837559"/>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One day training on season</a:t>
            </a:r>
          </a:p>
        </p:txBody>
      </p:sp>
      <p:sp>
        <p:nvSpPr>
          <p:cNvPr id="44" name="Oval 43"/>
          <p:cNvSpPr/>
          <p:nvPr/>
        </p:nvSpPr>
        <p:spPr>
          <a:xfrm>
            <a:off x="8181498" y="5896613"/>
            <a:ext cx="1781343" cy="837559"/>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FPO and SHG formation</a:t>
            </a:r>
          </a:p>
        </p:txBody>
      </p:sp>
      <p:sp>
        <p:nvSpPr>
          <p:cNvPr id="45" name="Oval 44"/>
          <p:cNvSpPr/>
          <p:nvPr/>
        </p:nvSpPr>
        <p:spPr>
          <a:xfrm>
            <a:off x="5831004" y="5717063"/>
            <a:ext cx="1968110" cy="1002205"/>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Seed production</a:t>
            </a:r>
          </a:p>
        </p:txBody>
      </p:sp>
      <p:sp>
        <p:nvSpPr>
          <p:cNvPr id="33" name="Oval 32"/>
          <p:cNvSpPr/>
          <p:nvPr/>
        </p:nvSpPr>
        <p:spPr>
          <a:xfrm>
            <a:off x="10027544" y="3661618"/>
            <a:ext cx="1880072" cy="837559"/>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Natural resource management</a:t>
            </a:r>
          </a:p>
        </p:txBody>
      </p:sp>
      <p:sp>
        <p:nvSpPr>
          <p:cNvPr id="34" name="Oval 33"/>
          <p:cNvSpPr/>
          <p:nvPr/>
        </p:nvSpPr>
        <p:spPr>
          <a:xfrm>
            <a:off x="4658214" y="4469147"/>
            <a:ext cx="1880072" cy="837559"/>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MT" panose="020B0502020104020203" pitchFamily="34" charset="0"/>
              </a:rPr>
              <a:t>Frontline demonstration</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367026"/>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Activities of KVK</a:t>
            </a:r>
          </a:p>
        </p:txBody>
      </p:sp>
      <p:sp>
        <p:nvSpPr>
          <p:cNvPr id="4" name="TextBox 3"/>
          <p:cNvSpPr txBox="1"/>
          <p:nvPr/>
        </p:nvSpPr>
        <p:spPr>
          <a:xfrm>
            <a:off x="519624" y="1046546"/>
            <a:ext cx="3719001"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Research</a:t>
            </a:r>
          </a:p>
        </p:txBody>
      </p:sp>
      <p:sp>
        <p:nvSpPr>
          <p:cNvPr id="5" name="TextBox 4"/>
          <p:cNvSpPr txBox="1"/>
          <p:nvPr/>
        </p:nvSpPr>
        <p:spPr>
          <a:xfrm>
            <a:off x="519624" y="1631321"/>
            <a:ext cx="11152751" cy="2062103"/>
          </a:xfrm>
          <a:prstGeom prst="rect">
            <a:avLst/>
          </a:prstGeom>
          <a:solidFill>
            <a:schemeClr val="accent4">
              <a:lumMod val="20000"/>
              <a:lumOff val="80000"/>
            </a:schemeClr>
          </a:solidFill>
        </p:spPr>
        <p:txBody>
          <a:bodyPr wrap="square" rtlCol="0">
            <a:spAutoFit/>
          </a:bodyPr>
          <a:lstStyle/>
          <a:p>
            <a:pPr marL="285750" indent="-285750" rtl="0" fontAlgn="base">
              <a:spcBef>
                <a:spcPts val="585"/>
              </a:spcBef>
              <a:spcAft>
                <a:spcPts val="0"/>
              </a:spcAft>
              <a:buFont typeface="Arial" panose="020B0604020202020204" pitchFamily="34" charset="0"/>
              <a:buChar char="•"/>
            </a:pPr>
            <a:r>
              <a:rPr lang="en-US" sz="1800" b="1" i="0" u="none" strike="noStrike" dirty="0">
                <a:solidFill>
                  <a:srgbClr val="221F1F"/>
                </a:solidFill>
                <a:effectLst/>
                <a:latin typeface="Gill Sans MT" panose="020B0502020104020203" pitchFamily="34" charset="0"/>
              </a:rPr>
              <a:t>Agriculture</a:t>
            </a:r>
            <a:r>
              <a:rPr lang="en-US" sz="1800" b="0" i="0" u="none" strike="noStrike" dirty="0">
                <a:solidFill>
                  <a:srgbClr val="221F1F"/>
                </a:solidFill>
                <a:effectLst/>
                <a:latin typeface="Gill Sans MT" panose="020B0502020104020203" pitchFamily="34" charset="0"/>
              </a:rPr>
              <a:t> - Breeder seed demonstration, Seed production (breeder to certified)</a:t>
            </a:r>
          </a:p>
          <a:p>
            <a:pPr marL="285750" indent="-285750" rtl="0" fontAlgn="base">
              <a:spcBef>
                <a:spcPts val="585"/>
              </a:spcBef>
              <a:spcAft>
                <a:spcPts val="0"/>
              </a:spcAft>
              <a:buFont typeface="Arial" panose="020B0604020202020204" pitchFamily="34" charset="0"/>
              <a:buChar char="•"/>
            </a:pPr>
            <a:r>
              <a:rPr lang="en-US" sz="1800" b="0" i="0" u="none" strike="noStrike" dirty="0">
                <a:solidFill>
                  <a:srgbClr val="221F1F"/>
                </a:solidFill>
                <a:effectLst/>
                <a:latin typeface="Gill Sans MT" panose="020B0502020104020203" pitchFamily="34" charset="0"/>
              </a:rPr>
              <a:t>Including </a:t>
            </a:r>
            <a:r>
              <a:rPr lang="en-US" sz="1800" b="1" i="0" u="none" strike="noStrike" dirty="0">
                <a:solidFill>
                  <a:srgbClr val="221F1F"/>
                </a:solidFill>
                <a:effectLst/>
                <a:latin typeface="Gill Sans MT" panose="020B0502020104020203" pitchFamily="34" charset="0"/>
              </a:rPr>
              <a:t>horticulture</a:t>
            </a:r>
            <a:r>
              <a:rPr lang="en-US" sz="1800" b="0" i="0" u="none" strike="noStrike" dirty="0">
                <a:solidFill>
                  <a:srgbClr val="221F1F"/>
                </a:solidFill>
                <a:effectLst/>
                <a:latin typeface="Gill Sans MT" panose="020B0502020104020203" pitchFamily="34" charset="0"/>
              </a:rPr>
              <a:t> - Development of seedlings and saplings, nursery development of various vegetable crops (brinjal, tomato, cauliflower, cabbage)</a:t>
            </a:r>
          </a:p>
          <a:p>
            <a:pPr marL="285750" indent="-285750" rtl="0" fontAlgn="base">
              <a:spcBef>
                <a:spcPts val="585"/>
              </a:spcBef>
              <a:spcAft>
                <a:spcPts val="0"/>
              </a:spcAft>
              <a:buFont typeface="Arial" panose="020B0604020202020204" pitchFamily="34" charset="0"/>
              <a:buChar char="•"/>
            </a:pPr>
            <a:r>
              <a:rPr lang="en-US" sz="1800" b="1" i="0" u="none" strike="noStrike" dirty="0">
                <a:solidFill>
                  <a:srgbClr val="221F1F"/>
                </a:solidFill>
                <a:effectLst/>
                <a:latin typeface="Gill Sans MT" panose="020B0502020104020203" pitchFamily="34" charset="0"/>
              </a:rPr>
              <a:t>Seed production</a:t>
            </a:r>
            <a:r>
              <a:rPr lang="en-US" sz="1800" b="0" i="0" u="none" strike="noStrike" dirty="0">
                <a:solidFill>
                  <a:srgbClr val="221F1F"/>
                </a:solidFill>
                <a:effectLst/>
                <a:latin typeface="Gill Sans MT" panose="020B0502020104020203" pitchFamily="34" charset="0"/>
              </a:rPr>
              <a:t> of vegetable crops ( brinjal, tomato, onion)</a:t>
            </a:r>
          </a:p>
          <a:p>
            <a:pPr marL="285750" indent="-285750" rtl="0" fontAlgn="base">
              <a:spcBef>
                <a:spcPts val="585"/>
              </a:spcBef>
              <a:spcAft>
                <a:spcPts val="0"/>
              </a:spcAft>
              <a:buFont typeface="Arial" panose="020B0604020202020204" pitchFamily="34" charset="0"/>
              <a:buChar char="•"/>
            </a:pPr>
            <a:r>
              <a:rPr lang="en-US" sz="1800" b="1" i="0" u="none" strike="noStrike" dirty="0">
                <a:solidFill>
                  <a:srgbClr val="221F1F"/>
                </a:solidFill>
                <a:effectLst/>
                <a:latin typeface="Gill Sans MT" panose="020B0502020104020203" pitchFamily="34" charset="0"/>
              </a:rPr>
              <a:t>Sapling development</a:t>
            </a:r>
            <a:r>
              <a:rPr lang="en-US" sz="1800" b="0" i="0" u="none" strike="noStrike" dirty="0">
                <a:solidFill>
                  <a:srgbClr val="221F1F"/>
                </a:solidFill>
                <a:effectLst/>
                <a:latin typeface="Gill Sans MT" panose="020B0502020104020203" pitchFamily="34" charset="0"/>
              </a:rPr>
              <a:t> of guava, mango, drumstick</a:t>
            </a:r>
          </a:p>
          <a:p>
            <a:pPr marL="285750" indent="-285750" rtl="0" fontAlgn="base">
              <a:spcBef>
                <a:spcPts val="585"/>
              </a:spcBef>
              <a:spcAft>
                <a:spcPts val="0"/>
              </a:spcAft>
              <a:buFont typeface="Arial" panose="020B0604020202020204" pitchFamily="34" charset="0"/>
              <a:buChar char="•"/>
            </a:pPr>
            <a:r>
              <a:rPr lang="en-US" sz="1800" b="1" i="0" u="none" strike="noStrike" dirty="0">
                <a:solidFill>
                  <a:srgbClr val="221F1F"/>
                </a:solidFill>
                <a:effectLst/>
                <a:latin typeface="Gill Sans MT" panose="020B0502020104020203" pitchFamily="34" charset="0"/>
              </a:rPr>
              <a:t>Veterinary</a:t>
            </a:r>
            <a:r>
              <a:rPr lang="en-US" sz="1800" b="0" i="0" u="none" strike="noStrike" dirty="0">
                <a:solidFill>
                  <a:srgbClr val="221F1F"/>
                </a:solidFill>
                <a:effectLst/>
                <a:latin typeface="Gill Sans MT" panose="020B0502020104020203" pitchFamily="34" charset="0"/>
              </a:rPr>
              <a:t> including poultry- Demonstration of feed conversion ratio of </a:t>
            </a:r>
            <a:r>
              <a:rPr lang="en-US" sz="1800" b="0" i="0" u="none" strike="noStrike" dirty="0" err="1">
                <a:solidFill>
                  <a:srgbClr val="221F1F"/>
                </a:solidFill>
                <a:effectLst/>
                <a:latin typeface="Gill Sans MT" panose="020B0502020104020203" pitchFamily="34" charset="0"/>
              </a:rPr>
              <a:t>Jharsuk</a:t>
            </a:r>
            <a:endParaRPr lang="en-US" sz="1800" b="0" i="0" u="none" strike="noStrike" dirty="0">
              <a:solidFill>
                <a:srgbClr val="221F1F"/>
              </a:solidFill>
              <a:effectLst/>
              <a:latin typeface="Gill Sans MT" panose="020B0502020104020203" pitchFamily="34" charset="0"/>
            </a:endParaRPr>
          </a:p>
        </p:txBody>
      </p:sp>
      <p:sp>
        <p:nvSpPr>
          <p:cNvPr id="8" name="TextBox 7"/>
          <p:cNvSpPr txBox="1"/>
          <p:nvPr/>
        </p:nvSpPr>
        <p:spPr>
          <a:xfrm>
            <a:off x="519624" y="4542220"/>
            <a:ext cx="11152751" cy="1938992"/>
          </a:xfrm>
          <a:prstGeom prst="rect">
            <a:avLst/>
          </a:prstGeom>
          <a:solidFill>
            <a:schemeClr val="accent1">
              <a:lumMod val="40000"/>
              <a:lumOff val="60000"/>
            </a:schemeClr>
          </a:solidFill>
        </p:spPr>
        <p:txBody>
          <a:bodyPr wrap="square">
            <a:spAutoFit/>
          </a:bodyPr>
          <a:lstStyle/>
          <a:p>
            <a:pPr marL="285750" indent="-285750" rtl="0" fontAlgn="base">
              <a:spcBef>
                <a:spcPts val="930"/>
              </a:spcBef>
              <a:spcAft>
                <a:spcPts val="0"/>
              </a:spcAft>
              <a:buFont typeface="Arial" panose="020B0604020202020204" pitchFamily="34" charset="0"/>
              <a:buChar char="•"/>
            </a:pPr>
            <a:r>
              <a:rPr lang="en-US" sz="1800" b="1" i="0" u="none" strike="noStrike" dirty="0">
                <a:solidFill>
                  <a:srgbClr val="221F1F"/>
                </a:solidFill>
                <a:effectLst/>
                <a:latin typeface="Gill Sans MT" panose="020B0502020104020203" pitchFamily="34" charset="0"/>
              </a:rPr>
              <a:t>Agriculture</a:t>
            </a:r>
            <a:r>
              <a:rPr lang="en-US" sz="1800" b="0" i="0" u="none" strike="noStrike" dirty="0">
                <a:solidFill>
                  <a:srgbClr val="221F1F"/>
                </a:solidFill>
                <a:effectLst/>
                <a:latin typeface="Gill Sans MT" panose="020B0502020104020203" pitchFamily="34" charset="0"/>
              </a:rPr>
              <a:t> - 7 demonstration and 40 awareness </a:t>
            </a:r>
            <a:r>
              <a:rPr lang="en-US" sz="1800" b="0" i="0" u="none" strike="noStrike" dirty="0" err="1">
                <a:solidFill>
                  <a:srgbClr val="221F1F"/>
                </a:solidFill>
                <a:effectLst/>
                <a:latin typeface="Gill Sans MT" panose="020B0502020104020203" pitchFamily="34" charset="0"/>
              </a:rPr>
              <a:t>programme</a:t>
            </a:r>
            <a:r>
              <a:rPr lang="en-US" sz="1800" b="0" i="0" u="none" strike="noStrike" dirty="0">
                <a:solidFill>
                  <a:srgbClr val="221F1F"/>
                </a:solidFill>
                <a:effectLst/>
                <a:latin typeface="Gill Sans MT" panose="020B0502020104020203" pitchFamily="34" charset="0"/>
              </a:rPr>
              <a:t> on Natural Farming </a:t>
            </a:r>
          </a:p>
          <a:p>
            <a:pPr marL="285750" indent="-285750" rtl="0" fontAlgn="base">
              <a:spcBef>
                <a:spcPts val="930"/>
              </a:spcBef>
              <a:spcAft>
                <a:spcPts val="0"/>
              </a:spcAft>
              <a:buFont typeface="Arial" panose="020B0604020202020204" pitchFamily="34" charset="0"/>
              <a:buChar char="•"/>
            </a:pPr>
            <a:r>
              <a:rPr lang="en-US" sz="1800" b="0" i="0" u="none" strike="noStrike" dirty="0">
                <a:solidFill>
                  <a:srgbClr val="221F1F"/>
                </a:solidFill>
                <a:effectLst/>
                <a:latin typeface="Gill Sans MT" panose="020B0502020104020203" pitchFamily="34" charset="0"/>
              </a:rPr>
              <a:t>Including </a:t>
            </a:r>
            <a:r>
              <a:rPr lang="en-US" sz="1800" b="1" i="0" u="none" strike="noStrike" dirty="0">
                <a:solidFill>
                  <a:srgbClr val="221F1F"/>
                </a:solidFill>
                <a:effectLst/>
                <a:latin typeface="Gill Sans MT" panose="020B0502020104020203" pitchFamily="34" charset="0"/>
              </a:rPr>
              <a:t>horticulture</a:t>
            </a:r>
            <a:r>
              <a:rPr lang="en-US" sz="1800" b="0" i="0" u="none" strike="noStrike" dirty="0">
                <a:solidFill>
                  <a:srgbClr val="221F1F"/>
                </a:solidFill>
                <a:effectLst/>
                <a:latin typeface="Gill Sans MT" panose="020B0502020104020203" pitchFamily="34" charset="0"/>
              </a:rPr>
              <a:t> - Demonstration of nutritional garden</a:t>
            </a:r>
          </a:p>
          <a:p>
            <a:pPr marL="285750" indent="-285750" rtl="0" fontAlgn="base">
              <a:spcBef>
                <a:spcPts val="930"/>
              </a:spcBef>
              <a:spcAft>
                <a:spcPts val="0"/>
              </a:spcAft>
              <a:buFont typeface="Arial" panose="020B0604020202020204" pitchFamily="34" charset="0"/>
              <a:buChar char="•"/>
            </a:pPr>
            <a:r>
              <a:rPr lang="en-US" sz="1800" b="1" i="0" u="none" strike="noStrike" dirty="0">
                <a:solidFill>
                  <a:srgbClr val="221F1F"/>
                </a:solidFill>
                <a:effectLst/>
                <a:latin typeface="Gill Sans MT" panose="020B0502020104020203" pitchFamily="34" charset="0"/>
              </a:rPr>
              <a:t>Veterinary</a:t>
            </a:r>
            <a:r>
              <a:rPr lang="en-US" sz="1800" b="0" i="0" u="none" strike="noStrike" dirty="0">
                <a:solidFill>
                  <a:srgbClr val="221F1F"/>
                </a:solidFill>
                <a:effectLst/>
                <a:latin typeface="Gill Sans MT" panose="020B0502020104020203" pitchFamily="34" charset="0"/>
              </a:rPr>
              <a:t> including poultry, fisheries - Demonstration of feed conversion ratio of </a:t>
            </a:r>
            <a:r>
              <a:rPr lang="en-US" sz="1800" b="0" i="0" u="none" strike="noStrike" dirty="0" err="1">
                <a:solidFill>
                  <a:srgbClr val="221F1F"/>
                </a:solidFill>
                <a:effectLst/>
                <a:latin typeface="Gill Sans MT" panose="020B0502020104020203" pitchFamily="34" charset="0"/>
              </a:rPr>
              <a:t>Jharsuk</a:t>
            </a:r>
            <a:endParaRPr lang="en-US" dirty="0">
              <a:solidFill>
                <a:srgbClr val="221F1F"/>
              </a:solidFill>
              <a:latin typeface="Gill Sans MT" panose="020B0502020104020203" pitchFamily="34" charset="0"/>
            </a:endParaRPr>
          </a:p>
          <a:p>
            <a:pPr marL="285750" indent="-285750" rtl="0" fontAlgn="base">
              <a:spcBef>
                <a:spcPts val="930"/>
              </a:spcBef>
              <a:spcAft>
                <a:spcPts val="0"/>
              </a:spcAft>
              <a:buFont typeface="Arial" panose="020B0604020202020204" pitchFamily="34" charset="0"/>
              <a:buChar char="•"/>
            </a:pPr>
            <a:r>
              <a:rPr lang="en-US" sz="1800" b="1" i="0" u="none" strike="noStrike" dirty="0">
                <a:solidFill>
                  <a:srgbClr val="000000"/>
                </a:solidFill>
                <a:effectLst/>
                <a:latin typeface="Gill Sans MT" panose="020B0502020104020203" pitchFamily="34" charset="0"/>
              </a:rPr>
              <a:t>Fisheries</a:t>
            </a:r>
            <a:r>
              <a:rPr lang="en-US" sz="1800" b="0" i="0" u="none" strike="noStrike" dirty="0">
                <a:solidFill>
                  <a:srgbClr val="000000"/>
                </a:solidFill>
                <a:effectLst/>
                <a:latin typeface="Gill Sans MT" panose="020B0502020104020203" pitchFamily="34" charset="0"/>
              </a:rPr>
              <a:t> - Composite Fish Farming</a:t>
            </a:r>
            <a:endParaRPr lang="en-US" dirty="0">
              <a:solidFill>
                <a:srgbClr val="221F1F"/>
              </a:solidFill>
              <a:latin typeface="Gill Sans MT" panose="020B0502020104020203" pitchFamily="34" charset="0"/>
            </a:endParaRPr>
          </a:p>
          <a:p>
            <a:pPr marL="285750" indent="-285750" rtl="0" fontAlgn="base">
              <a:spcBef>
                <a:spcPts val="930"/>
              </a:spcBef>
              <a:spcAft>
                <a:spcPts val="0"/>
              </a:spcAft>
              <a:buFont typeface="Arial" panose="020B0604020202020204" pitchFamily="34" charset="0"/>
              <a:buChar char="•"/>
            </a:pPr>
            <a:r>
              <a:rPr lang="en-US" sz="1800" b="1" i="0" u="none" strike="noStrike" dirty="0">
                <a:solidFill>
                  <a:srgbClr val="221F1F"/>
                </a:solidFill>
                <a:effectLst/>
                <a:latin typeface="Gill Sans MT" panose="020B0502020104020203" pitchFamily="34" charset="0"/>
              </a:rPr>
              <a:t>Home science</a:t>
            </a:r>
            <a:r>
              <a:rPr lang="en-US" sz="1800" b="0" i="0" u="none" strike="noStrike" dirty="0">
                <a:solidFill>
                  <a:srgbClr val="221F1F"/>
                </a:solidFill>
                <a:effectLst/>
                <a:latin typeface="Gill Sans MT" panose="020B0502020104020203" pitchFamily="34" charset="0"/>
              </a:rPr>
              <a:t> - Preservation and value addition of horticultural crops</a:t>
            </a:r>
          </a:p>
        </p:txBody>
      </p:sp>
      <p:sp>
        <p:nvSpPr>
          <p:cNvPr id="6" name="TextBox 5"/>
          <p:cNvSpPr txBox="1"/>
          <p:nvPr/>
        </p:nvSpPr>
        <p:spPr>
          <a:xfrm>
            <a:off x="519623" y="3957445"/>
            <a:ext cx="3719001"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Demonstration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51563" y="419675"/>
            <a:ext cx="7688873"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Village Profile Study</a:t>
            </a:r>
          </a:p>
        </p:txBody>
      </p:sp>
      <p:graphicFrame>
        <p:nvGraphicFramePr>
          <p:cNvPr id="6" name="Table 6"/>
          <p:cNvGraphicFramePr>
            <a:graphicFrameLocks noGrp="1"/>
          </p:cNvGraphicFramePr>
          <p:nvPr/>
        </p:nvGraphicFramePr>
        <p:xfrm>
          <a:off x="2093546" y="1371141"/>
          <a:ext cx="8127999" cy="231443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0000"/>
                    </a:ext>
                  </a:extLst>
                </a:gridCol>
                <a:gridCol w="2709333">
                  <a:extLst>
                    <a:ext uri="{9D8B030D-6E8A-4147-A177-3AD203B41FA5}">
                      <a16:colId xmlns:a16="http://schemas.microsoft.com/office/drawing/2014/main" val="20001"/>
                    </a:ext>
                  </a:extLst>
                </a:gridCol>
                <a:gridCol w="2709333">
                  <a:extLst>
                    <a:ext uri="{9D8B030D-6E8A-4147-A177-3AD203B41FA5}">
                      <a16:colId xmlns:a16="http://schemas.microsoft.com/office/drawing/2014/main" val="20002"/>
                    </a:ext>
                  </a:extLst>
                </a:gridCol>
              </a:tblGrid>
              <a:tr h="462886">
                <a:tc>
                  <a:txBody>
                    <a:bodyPr/>
                    <a:lstStyle/>
                    <a:p>
                      <a:pPr marL="615950" marR="606425" algn="l" rtl="0" fontAlgn="t">
                        <a:spcBef>
                          <a:spcPts val="0"/>
                        </a:spcBef>
                        <a:spcAft>
                          <a:spcPts val="0"/>
                        </a:spcAft>
                      </a:pPr>
                      <a:r>
                        <a:rPr lang="en-US" sz="1800" dirty="0">
                          <a:effectLst/>
                          <a:latin typeface="Gill Sans MT" panose="020B0502020104020203" pitchFamily="34" charset="0"/>
                        </a:rPr>
                        <a:t>Category</a:t>
                      </a:r>
                    </a:p>
                  </a:txBody>
                  <a:tcPr marL="63500" marR="63500" marT="63500" marB="63500"/>
                </a:tc>
                <a:tc>
                  <a:txBody>
                    <a:bodyPr/>
                    <a:lstStyle/>
                    <a:p>
                      <a:pPr marR="686435" rtl="0" fontAlgn="t">
                        <a:spcBef>
                          <a:spcPts val="0"/>
                        </a:spcBef>
                        <a:spcAft>
                          <a:spcPts val="0"/>
                        </a:spcAft>
                      </a:pPr>
                      <a:r>
                        <a:rPr lang="en-US" sz="1800" b="0" i="0" u="none" strike="noStrike" dirty="0">
                          <a:solidFill>
                            <a:srgbClr val="000000"/>
                          </a:solidFill>
                          <a:effectLst/>
                          <a:latin typeface="Gill Sans MT" panose="020B0502020104020203" pitchFamily="34" charset="0"/>
                        </a:rPr>
                        <a:t>Numbers</a:t>
                      </a:r>
                      <a:endParaRPr lang="en-US" sz="1800" dirty="0">
                        <a:effectLst/>
                        <a:latin typeface="Gill Sans MT" panose="020B0502020104020203" pitchFamily="34" charset="0"/>
                      </a:endParaRPr>
                    </a:p>
                  </a:txBody>
                  <a:tcPr marL="63500" marR="63500" marT="63500" marB="63500"/>
                </a:tc>
                <a:tc>
                  <a:txBody>
                    <a:bodyPr/>
                    <a:lstStyle/>
                    <a:p>
                      <a:pPr marL="649605" rtl="0" fontAlgn="t">
                        <a:spcBef>
                          <a:spcPts val="0"/>
                        </a:spcBef>
                        <a:spcAft>
                          <a:spcPts val="0"/>
                        </a:spcAft>
                      </a:pPr>
                      <a:r>
                        <a:rPr lang="en-US" sz="1800" b="0" i="0" u="none" strike="noStrike">
                          <a:solidFill>
                            <a:srgbClr val="000000"/>
                          </a:solidFill>
                          <a:effectLst/>
                          <a:latin typeface="Gill Sans MT" panose="020B0502020104020203" pitchFamily="34" charset="0"/>
                        </a:rPr>
                        <a:t>Percentage</a:t>
                      </a:r>
                      <a:endParaRPr lang="en-US" sz="180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0"/>
                  </a:ext>
                </a:extLst>
              </a:tr>
              <a:tr h="462886">
                <a:tc>
                  <a:txBody>
                    <a:bodyPr/>
                    <a:lstStyle/>
                    <a:p>
                      <a:pPr marL="69850" rtl="0" fontAlgn="t">
                        <a:spcBef>
                          <a:spcPts val="0"/>
                        </a:spcBef>
                        <a:spcAft>
                          <a:spcPts val="0"/>
                        </a:spcAft>
                      </a:pPr>
                      <a:r>
                        <a:rPr lang="en-US" sz="1800" b="0" i="0" u="none" strike="noStrike" dirty="0">
                          <a:solidFill>
                            <a:srgbClr val="000000"/>
                          </a:solidFill>
                          <a:effectLst/>
                          <a:latin typeface="Gill Sans MT" panose="020B0502020104020203" pitchFamily="34" charset="0"/>
                        </a:rPr>
                        <a:t>Male</a:t>
                      </a:r>
                      <a:endParaRPr lang="en-US" sz="1800" dirty="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a:solidFill>
                            <a:srgbClr val="000000"/>
                          </a:solidFill>
                          <a:effectLst/>
                          <a:latin typeface="Gill Sans MT" panose="020B0502020104020203" pitchFamily="34" charset="0"/>
                        </a:rPr>
                        <a:t>538</a:t>
                      </a:r>
                      <a:endParaRPr lang="en-US" sz="180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a:solidFill>
                            <a:srgbClr val="000000"/>
                          </a:solidFill>
                          <a:effectLst/>
                          <a:latin typeface="Gill Sans MT" panose="020B0502020104020203" pitchFamily="34" charset="0"/>
                        </a:rPr>
                        <a:t>30%</a:t>
                      </a:r>
                      <a:endParaRPr lang="en-US" sz="180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1"/>
                  </a:ext>
                </a:extLst>
              </a:tr>
              <a:tr h="462886">
                <a:tc>
                  <a:txBody>
                    <a:bodyPr/>
                    <a:lstStyle/>
                    <a:p>
                      <a:pPr marL="69850" rtl="0" fontAlgn="t">
                        <a:spcBef>
                          <a:spcPts val="0"/>
                        </a:spcBef>
                        <a:spcAft>
                          <a:spcPts val="0"/>
                        </a:spcAft>
                      </a:pPr>
                      <a:r>
                        <a:rPr lang="en-US" sz="1800" b="0" i="0" u="none" strike="noStrike" dirty="0">
                          <a:solidFill>
                            <a:srgbClr val="000000"/>
                          </a:solidFill>
                          <a:effectLst/>
                          <a:latin typeface="Gill Sans MT" panose="020B0502020104020203" pitchFamily="34" charset="0"/>
                        </a:rPr>
                        <a:t>Female</a:t>
                      </a:r>
                      <a:endParaRPr lang="en-US" sz="1800" dirty="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a:solidFill>
                            <a:srgbClr val="000000"/>
                          </a:solidFill>
                          <a:effectLst/>
                          <a:latin typeface="Gill Sans MT" panose="020B0502020104020203" pitchFamily="34" charset="0"/>
                        </a:rPr>
                        <a:t>535</a:t>
                      </a:r>
                      <a:endParaRPr lang="en-US" sz="180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a:solidFill>
                            <a:srgbClr val="000000"/>
                          </a:solidFill>
                          <a:effectLst/>
                          <a:latin typeface="Gill Sans MT" panose="020B0502020104020203" pitchFamily="34" charset="0"/>
                        </a:rPr>
                        <a:t>30%</a:t>
                      </a:r>
                      <a:endParaRPr lang="en-US" sz="180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2"/>
                  </a:ext>
                </a:extLst>
              </a:tr>
              <a:tr h="462886">
                <a:tc>
                  <a:txBody>
                    <a:bodyPr/>
                    <a:lstStyle/>
                    <a:p>
                      <a:pPr marL="69850" rtl="0" fontAlgn="t">
                        <a:spcBef>
                          <a:spcPts val="0"/>
                        </a:spcBef>
                        <a:spcAft>
                          <a:spcPts val="0"/>
                        </a:spcAft>
                      </a:pPr>
                      <a:r>
                        <a:rPr lang="en-US" sz="1800" b="0" i="0" u="none" strike="noStrike">
                          <a:solidFill>
                            <a:srgbClr val="000000"/>
                          </a:solidFill>
                          <a:effectLst/>
                          <a:latin typeface="Gill Sans MT" panose="020B0502020104020203" pitchFamily="34" charset="0"/>
                        </a:rPr>
                        <a:t>Children</a:t>
                      </a:r>
                      <a:endParaRPr lang="en-US" sz="180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a:solidFill>
                            <a:srgbClr val="000000"/>
                          </a:solidFill>
                          <a:effectLst/>
                          <a:latin typeface="Gill Sans MT" panose="020B0502020104020203" pitchFamily="34" charset="0"/>
                        </a:rPr>
                        <a:t>727</a:t>
                      </a:r>
                      <a:endParaRPr lang="en-US" sz="180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a:solidFill>
                            <a:srgbClr val="000000"/>
                          </a:solidFill>
                          <a:effectLst/>
                          <a:latin typeface="Gill Sans MT" panose="020B0502020104020203" pitchFamily="34" charset="0"/>
                        </a:rPr>
                        <a:t>40%</a:t>
                      </a:r>
                      <a:endParaRPr lang="en-US" sz="180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3"/>
                  </a:ext>
                </a:extLst>
              </a:tr>
              <a:tr h="462886">
                <a:tc>
                  <a:txBody>
                    <a:bodyPr/>
                    <a:lstStyle/>
                    <a:p>
                      <a:pPr marL="69850" rtl="0" fontAlgn="t">
                        <a:spcBef>
                          <a:spcPts val="0"/>
                        </a:spcBef>
                        <a:spcAft>
                          <a:spcPts val="0"/>
                        </a:spcAft>
                      </a:pPr>
                      <a:r>
                        <a:rPr lang="en-US" sz="1800" b="1" i="0" u="none" strike="noStrike">
                          <a:solidFill>
                            <a:srgbClr val="000000"/>
                          </a:solidFill>
                          <a:effectLst/>
                          <a:latin typeface="Gill Sans MT" panose="020B0502020104020203" pitchFamily="34" charset="0"/>
                        </a:rPr>
                        <a:t>Total Population</a:t>
                      </a:r>
                      <a:endParaRPr lang="en-US" sz="180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a:solidFill>
                            <a:srgbClr val="000000"/>
                          </a:solidFill>
                          <a:effectLst/>
                          <a:latin typeface="Gill Sans MT" panose="020B0502020104020203" pitchFamily="34" charset="0"/>
                        </a:rPr>
                        <a:t>1800</a:t>
                      </a:r>
                      <a:endParaRPr lang="en-US" sz="180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100%</a:t>
                      </a:r>
                      <a:endParaRPr lang="en-US" sz="1800" dirty="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4"/>
                  </a:ext>
                </a:extLst>
              </a:tr>
            </a:tbl>
          </a:graphicData>
        </a:graphic>
      </p:graphicFrame>
      <p:graphicFrame>
        <p:nvGraphicFramePr>
          <p:cNvPr id="12" name="Table 12"/>
          <p:cNvGraphicFramePr>
            <a:graphicFrameLocks noGrp="1"/>
          </p:cNvGraphicFramePr>
          <p:nvPr/>
        </p:nvGraphicFramePr>
        <p:xfrm>
          <a:off x="2093546" y="3959632"/>
          <a:ext cx="8127999" cy="24079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0000"/>
                    </a:ext>
                  </a:extLst>
                </a:gridCol>
                <a:gridCol w="2709333">
                  <a:extLst>
                    <a:ext uri="{9D8B030D-6E8A-4147-A177-3AD203B41FA5}">
                      <a16:colId xmlns:a16="http://schemas.microsoft.com/office/drawing/2014/main" val="20001"/>
                    </a:ext>
                  </a:extLst>
                </a:gridCol>
                <a:gridCol w="2709333">
                  <a:extLst>
                    <a:ext uri="{9D8B030D-6E8A-4147-A177-3AD203B41FA5}">
                      <a16:colId xmlns:a16="http://schemas.microsoft.com/office/drawing/2014/main" val="20002"/>
                    </a:ext>
                  </a:extLst>
                </a:gridCol>
              </a:tblGrid>
              <a:tr h="370840">
                <a:tc>
                  <a:txBody>
                    <a:bodyPr/>
                    <a:lstStyle/>
                    <a:p>
                      <a:pPr marL="666750" rtl="0" fontAlgn="t">
                        <a:spcBef>
                          <a:spcPts val="100"/>
                        </a:spcBef>
                        <a:spcAft>
                          <a:spcPts val="0"/>
                        </a:spcAft>
                      </a:pPr>
                      <a:r>
                        <a:rPr lang="en-US" sz="1800" b="0" i="0" u="none" strike="noStrike" dirty="0">
                          <a:solidFill>
                            <a:srgbClr val="000000"/>
                          </a:solidFill>
                          <a:effectLst/>
                          <a:latin typeface="Gill Sans MT" panose="020B0502020104020203" pitchFamily="34" charset="0"/>
                        </a:rPr>
                        <a:t>Occupation</a:t>
                      </a:r>
                      <a:endParaRPr lang="en-US" sz="1800" dirty="0">
                        <a:effectLst/>
                        <a:latin typeface="Gill Sans MT" panose="020B0502020104020203" pitchFamily="34" charset="0"/>
                      </a:endParaRPr>
                    </a:p>
                  </a:txBody>
                  <a:tcPr marL="63500" marR="63500" marT="63500" marB="63500"/>
                </a:tc>
                <a:tc>
                  <a:txBody>
                    <a:bodyPr/>
                    <a:lstStyle/>
                    <a:p>
                      <a:pPr marR="592455" rtl="0" fontAlgn="t">
                        <a:spcBef>
                          <a:spcPts val="75"/>
                        </a:spcBef>
                        <a:spcAft>
                          <a:spcPts val="0"/>
                        </a:spcAft>
                      </a:pPr>
                      <a:r>
                        <a:rPr lang="en-US" sz="1800" b="0" i="0" u="none" strike="noStrike">
                          <a:solidFill>
                            <a:srgbClr val="000000"/>
                          </a:solidFill>
                          <a:effectLst/>
                          <a:latin typeface="Gill Sans MT" panose="020B0502020104020203" pitchFamily="34" charset="0"/>
                        </a:rPr>
                        <a:t>Numbers</a:t>
                      </a:r>
                      <a:endParaRPr lang="en-US" sz="1800">
                        <a:effectLst/>
                        <a:latin typeface="Gill Sans MT" panose="020B0502020104020203" pitchFamily="34" charset="0"/>
                      </a:endParaRPr>
                    </a:p>
                  </a:txBody>
                  <a:tcPr marL="63500" marR="63500" marT="63500" marB="63500"/>
                </a:tc>
                <a:tc>
                  <a:txBody>
                    <a:bodyPr/>
                    <a:lstStyle/>
                    <a:p>
                      <a:pPr marL="554355" rtl="0" fontAlgn="t">
                        <a:spcBef>
                          <a:spcPts val="75"/>
                        </a:spcBef>
                        <a:spcAft>
                          <a:spcPts val="0"/>
                        </a:spcAft>
                      </a:pPr>
                      <a:r>
                        <a:rPr lang="en-US" sz="1800" b="0" i="0" u="none" strike="noStrike">
                          <a:solidFill>
                            <a:srgbClr val="000000"/>
                          </a:solidFill>
                          <a:effectLst/>
                          <a:latin typeface="Gill Sans MT" panose="020B0502020104020203" pitchFamily="34" charset="0"/>
                        </a:rPr>
                        <a:t>Percentage</a:t>
                      </a:r>
                      <a:endParaRPr lang="en-US" sz="1800">
                        <a:effectLst/>
                        <a:latin typeface="Gill Sans MT" panose="020B0502020104020203" pitchFamily="34" charset="0"/>
                      </a:endParaRPr>
                    </a:p>
                  </a:txBody>
                  <a:tcPr marL="63500" marR="63500" marT="63500" marB="63500"/>
                </a:tc>
                <a:extLst>
                  <a:ext uri="{0D108BD9-81ED-4DB2-BD59-A6C34878D82A}">
                    <a16:rowId xmlns:a16="http://schemas.microsoft.com/office/drawing/2014/main" val="10000"/>
                  </a:ext>
                </a:extLst>
              </a:tr>
              <a:tr h="370840">
                <a:tc>
                  <a:txBody>
                    <a:bodyPr/>
                    <a:lstStyle/>
                    <a:p>
                      <a:pPr marL="12065" rtl="0" fontAlgn="t">
                        <a:spcBef>
                          <a:spcPts val="75"/>
                        </a:spcBef>
                        <a:spcAft>
                          <a:spcPts val="0"/>
                        </a:spcAft>
                      </a:pPr>
                      <a:r>
                        <a:rPr lang="en-US" sz="1800" b="0" i="0" u="none" strike="noStrike" dirty="0">
                          <a:solidFill>
                            <a:srgbClr val="000000"/>
                          </a:solidFill>
                          <a:effectLst/>
                          <a:latin typeface="Gill Sans MT" panose="020B0502020104020203" pitchFamily="34" charset="0"/>
                        </a:rPr>
                        <a:t>Professional</a:t>
                      </a:r>
                      <a:endParaRPr lang="en-US" sz="1800" dirty="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05</a:t>
                      </a:r>
                      <a:endParaRPr lang="en-US" sz="1800" dirty="0">
                        <a:effectLst/>
                        <a:latin typeface="Gill Sans MT" panose="020B0502020104020203" pitchFamily="34" charset="0"/>
                      </a:endParaRPr>
                    </a:p>
                  </a:txBody>
                  <a:tcPr marL="63500" marR="63500" marT="63500" marB="63500"/>
                </a:tc>
                <a:tc>
                  <a:txBody>
                    <a:bodyPr/>
                    <a:lstStyle/>
                    <a:p>
                      <a:pPr marL="0" marR="0">
                        <a:lnSpc>
                          <a:spcPct val="150000"/>
                        </a:lnSpc>
                        <a:spcBef>
                          <a:spcPts val="0"/>
                        </a:spcBef>
                        <a:spcAft>
                          <a:spcPts val="0"/>
                        </a:spcAft>
                      </a:pPr>
                      <a:r>
                        <a:rPr lang="en-US" sz="1800" dirty="0">
                          <a:effectLst/>
                          <a:latin typeface="Gill Sans MT" panose="020B0502020104020203" pitchFamily="34" charset="0"/>
                          <a:ea typeface="Times New Roman" panose="02020603050405020304" pitchFamily="18" charset="0"/>
                        </a:rPr>
                        <a:t>0.68</a:t>
                      </a:r>
                      <a:r>
                        <a:rPr lang="en-US" sz="1800" dirty="0">
                          <a:solidFill>
                            <a:srgbClr val="000000"/>
                          </a:solidFill>
                          <a:effectLst/>
                          <a:latin typeface="Gill Sans MT" panose="020B0502020104020203" pitchFamily="34" charset="0"/>
                          <a:ea typeface="Times New Roman" panose="02020603050405020304" pitchFamily="18" charset="0"/>
                        </a:rPr>
                        <a:t> %</a:t>
                      </a:r>
                      <a:endParaRPr lang="en-US" sz="1800" dirty="0">
                        <a:effectLst/>
                        <a:latin typeface="Gill Sans MT" panose="020B0502020104020203" pitchFamily="34" charset="0"/>
                        <a:ea typeface="Arial" panose="020B0604020202020204" pitchFamily="34" charset="0"/>
                      </a:endParaRPr>
                    </a:p>
                  </a:txBody>
                  <a:tcPr marL="68580" marR="68580" marT="0" marB="0"/>
                </a:tc>
                <a:extLst>
                  <a:ext uri="{0D108BD9-81ED-4DB2-BD59-A6C34878D82A}">
                    <a16:rowId xmlns:a16="http://schemas.microsoft.com/office/drawing/2014/main" val="10001"/>
                  </a:ext>
                </a:extLst>
              </a:tr>
              <a:tr h="370840">
                <a:tc>
                  <a:txBody>
                    <a:bodyPr/>
                    <a:lstStyle/>
                    <a:p>
                      <a:pPr marL="12065" rtl="0" fontAlgn="t">
                        <a:spcBef>
                          <a:spcPts val="75"/>
                        </a:spcBef>
                        <a:spcAft>
                          <a:spcPts val="0"/>
                        </a:spcAft>
                      </a:pPr>
                      <a:r>
                        <a:rPr lang="en-US" sz="1800" b="0" i="0" u="none" strike="noStrike">
                          <a:solidFill>
                            <a:srgbClr val="000000"/>
                          </a:solidFill>
                          <a:effectLst/>
                          <a:latin typeface="Gill Sans MT" panose="020B0502020104020203" pitchFamily="34" charset="0"/>
                        </a:rPr>
                        <a:t>Teacher and Managers</a:t>
                      </a:r>
                      <a:endParaRPr lang="en-US" sz="180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a:solidFill>
                            <a:srgbClr val="000000"/>
                          </a:solidFill>
                          <a:effectLst/>
                          <a:latin typeface="Gill Sans MT" panose="020B0502020104020203" pitchFamily="34" charset="0"/>
                        </a:rPr>
                        <a:t>12</a:t>
                      </a:r>
                      <a:endParaRPr lang="en-US" sz="1800">
                        <a:effectLst/>
                        <a:latin typeface="Gill Sans MT" panose="020B0502020104020203" pitchFamily="34" charset="0"/>
                      </a:endParaRPr>
                    </a:p>
                  </a:txBody>
                  <a:tcPr marL="63500" marR="63500" marT="63500" marB="63500"/>
                </a:tc>
                <a:tc>
                  <a:txBody>
                    <a:bodyPr/>
                    <a:lstStyle/>
                    <a:p>
                      <a:pPr marL="0" marR="0">
                        <a:lnSpc>
                          <a:spcPct val="150000"/>
                        </a:lnSpc>
                        <a:spcBef>
                          <a:spcPts val="0"/>
                        </a:spcBef>
                        <a:spcAft>
                          <a:spcPts val="0"/>
                        </a:spcAft>
                      </a:pPr>
                      <a:r>
                        <a:rPr lang="en-US" sz="1800" dirty="0">
                          <a:effectLst/>
                          <a:latin typeface="Gill Sans MT" panose="020B0502020104020203" pitchFamily="34" charset="0"/>
                          <a:ea typeface="Times New Roman" panose="02020603050405020304" pitchFamily="18" charset="0"/>
                        </a:rPr>
                        <a:t>1.64</a:t>
                      </a:r>
                      <a:r>
                        <a:rPr lang="en-US" sz="1800" dirty="0">
                          <a:solidFill>
                            <a:srgbClr val="000000"/>
                          </a:solidFill>
                          <a:effectLst/>
                          <a:latin typeface="Gill Sans MT" panose="020B0502020104020203" pitchFamily="34" charset="0"/>
                          <a:ea typeface="Times New Roman" panose="02020603050405020304" pitchFamily="18" charset="0"/>
                        </a:rPr>
                        <a:t> %</a:t>
                      </a:r>
                      <a:endParaRPr lang="en-US" sz="1800" dirty="0">
                        <a:effectLst/>
                        <a:latin typeface="Gill Sans MT" panose="020B0502020104020203" pitchFamily="34" charset="0"/>
                        <a:ea typeface="Arial" panose="020B0604020202020204" pitchFamily="34" charset="0"/>
                      </a:endParaRPr>
                    </a:p>
                  </a:txBody>
                  <a:tcPr marL="68580" marR="68580" marT="0" marB="0"/>
                </a:tc>
                <a:extLst>
                  <a:ext uri="{0D108BD9-81ED-4DB2-BD59-A6C34878D82A}">
                    <a16:rowId xmlns:a16="http://schemas.microsoft.com/office/drawing/2014/main" val="10002"/>
                  </a:ext>
                </a:extLst>
              </a:tr>
              <a:tr h="370840">
                <a:tc>
                  <a:txBody>
                    <a:bodyPr/>
                    <a:lstStyle/>
                    <a:p>
                      <a:pPr marL="12065" rtl="0" fontAlgn="t">
                        <a:spcBef>
                          <a:spcPts val="75"/>
                        </a:spcBef>
                        <a:spcAft>
                          <a:spcPts val="0"/>
                        </a:spcAft>
                      </a:pPr>
                      <a:r>
                        <a:rPr lang="en-US" sz="1800" b="0" i="0" u="none" strike="noStrike">
                          <a:solidFill>
                            <a:srgbClr val="000000"/>
                          </a:solidFill>
                          <a:effectLst/>
                          <a:latin typeface="Gill Sans MT" panose="020B0502020104020203" pitchFamily="34" charset="0"/>
                        </a:rPr>
                        <a:t>Farmer</a:t>
                      </a:r>
                      <a:endParaRPr lang="en-US" sz="180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514</a:t>
                      </a:r>
                      <a:endParaRPr lang="en-US" sz="1800" dirty="0">
                        <a:effectLst/>
                        <a:latin typeface="Gill Sans MT" panose="020B0502020104020203" pitchFamily="34" charset="0"/>
                      </a:endParaRPr>
                    </a:p>
                  </a:txBody>
                  <a:tcPr marL="63500" marR="63500" marT="63500" marB="63500"/>
                </a:tc>
                <a:tc>
                  <a:txBody>
                    <a:bodyPr/>
                    <a:lstStyle/>
                    <a:p>
                      <a:pPr marL="0" marR="0">
                        <a:lnSpc>
                          <a:spcPct val="150000"/>
                        </a:lnSpc>
                        <a:spcBef>
                          <a:spcPts val="0"/>
                        </a:spcBef>
                        <a:spcAft>
                          <a:spcPts val="0"/>
                        </a:spcAft>
                      </a:pPr>
                      <a:r>
                        <a:rPr lang="en-US" sz="1800" dirty="0">
                          <a:effectLst/>
                          <a:latin typeface="Gill Sans MT" panose="020B0502020104020203" pitchFamily="34" charset="0"/>
                          <a:ea typeface="Times New Roman" panose="02020603050405020304" pitchFamily="18" charset="0"/>
                        </a:rPr>
                        <a:t>70.6 </a:t>
                      </a:r>
                      <a:r>
                        <a:rPr lang="en-US" sz="1800" dirty="0">
                          <a:solidFill>
                            <a:srgbClr val="000000"/>
                          </a:solidFill>
                          <a:effectLst/>
                          <a:latin typeface="Gill Sans MT" panose="020B0502020104020203" pitchFamily="34" charset="0"/>
                          <a:ea typeface="Times New Roman" panose="02020603050405020304" pitchFamily="18" charset="0"/>
                        </a:rPr>
                        <a:t>%</a:t>
                      </a:r>
                      <a:endParaRPr lang="en-US" sz="1800" dirty="0">
                        <a:effectLst/>
                        <a:latin typeface="Gill Sans MT" panose="020B0502020104020203" pitchFamily="34" charset="0"/>
                        <a:ea typeface="Arial" panose="020B0604020202020204" pitchFamily="34" charset="0"/>
                      </a:endParaRPr>
                    </a:p>
                  </a:txBody>
                  <a:tcPr marL="68580" marR="68580" marT="0" marB="0"/>
                </a:tc>
                <a:extLst>
                  <a:ext uri="{0D108BD9-81ED-4DB2-BD59-A6C34878D82A}">
                    <a16:rowId xmlns:a16="http://schemas.microsoft.com/office/drawing/2014/main" val="10003"/>
                  </a:ext>
                </a:extLst>
              </a:tr>
              <a:tr h="370840">
                <a:tc>
                  <a:txBody>
                    <a:bodyPr/>
                    <a:lstStyle/>
                    <a:p>
                      <a:pPr marL="12065" rtl="0" fontAlgn="t">
                        <a:spcBef>
                          <a:spcPts val="75"/>
                        </a:spcBef>
                        <a:spcAft>
                          <a:spcPts val="0"/>
                        </a:spcAft>
                      </a:pPr>
                      <a:r>
                        <a:rPr lang="en-US" sz="1800" b="0" i="0" u="none" strike="noStrike">
                          <a:solidFill>
                            <a:srgbClr val="000000"/>
                          </a:solidFill>
                          <a:effectLst/>
                          <a:latin typeface="Gill Sans MT" panose="020B0502020104020203" pitchFamily="34" charset="0"/>
                        </a:rPr>
                        <a:t>Skilled laborer</a:t>
                      </a:r>
                      <a:endParaRPr lang="en-US" sz="180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118</a:t>
                      </a:r>
                      <a:endParaRPr lang="en-US" sz="1800" dirty="0">
                        <a:effectLst/>
                        <a:latin typeface="Gill Sans MT" panose="020B0502020104020203" pitchFamily="34" charset="0"/>
                      </a:endParaRPr>
                    </a:p>
                  </a:txBody>
                  <a:tcPr marL="63500" marR="63500" marT="63500" marB="63500"/>
                </a:tc>
                <a:tc>
                  <a:txBody>
                    <a:bodyPr/>
                    <a:lstStyle/>
                    <a:p>
                      <a:pPr marL="0" marR="0">
                        <a:lnSpc>
                          <a:spcPct val="150000"/>
                        </a:lnSpc>
                        <a:spcBef>
                          <a:spcPts val="0"/>
                        </a:spcBef>
                        <a:spcAft>
                          <a:spcPts val="0"/>
                        </a:spcAft>
                      </a:pPr>
                      <a:r>
                        <a:rPr lang="en-US" sz="1800" dirty="0">
                          <a:effectLst/>
                          <a:latin typeface="Gill Sans MT" panose="020B0502020104020203" pitchFamily="34" charset="0"/>
                          <a:ea typeface="Times New Roman" panose="02020603050405020304" pitchFamily="18" charset="0"/>
                        </a:rPr>
                        <a:t>16.2</a:t>
                      </a:r>
                      <a:r>
                        <a:rPr lang="en-US" sz="1800" dirty="0">
                          <a:solidFill>
                            <a:srgbClr val="000000"/>
                          </a:solidFill>
                          <a:effectLst/>
                          <a:latin typeface="Gill Sans MT" panose="020B0502020104020203" pitchFamily="34" charset="0"/>
                          <a:ea typeface="Times New Roman" panose="02020603050405020304" pitchFamily="18" charset="0"/>
                        </a:rPr>
                        <a:t> %</a:t>
                      </a:r>
                      <a:endParaRPr lang="en-US" sz="1800" dirty="0">
                        <a:effectLst/>
                        <a:latin typeface="Gill Sans MT" panose="020B0502020104020203" pitchFamily="34" charset="0"/>
                        <a:ea typeface="Arial" panose="020B0604020202020204" pitchFamily="34" charset="0"/>
                      </a:endParaRPr>
                    </a:p>
                  </a:txBody>
                  <a:tcPr marL="68580" marR="68580" marT="0" marB="0"/>
                </a:tc>
                <a:extLst>
                  <a:ext uri="{0D108BD9-81ED-4DB2-BD59-A6C34878D82A}">
                    <a16:rowId xmlns:a16="http://schemas.microsoft.com/office/drawing/2014/main" val="10004"/>
                  </a:ext>
                </a:extLst>
              </a:tr>
              <a:tr h="370840">
                <a:tc>
                  <a:txBody>
                    <a:bodyPr/>
                    <a:lstStyle/>
                    <a:p>
                      <a:pPr marL="12065" rtl="0" fontAlgn="t">
                        <a:spcBef>
                          <a:spcPts val="100"/>
                        </a:spcBef>
                        <a:spcAft>
                          <a:spcPts val="0"/>
                        </a:spcAft>
                      </a:pPr>
                      <a:r>
                        <a:rPr lang="en-US" sz="1800" b="0" i="0" u="none" strike="noStrike" dirty="0">
                          <a:solidFill>
                            <a:srgbClr val="000000"/>
                          </a:solidFill>
                          <a:effectLst/>
                          <a:latin typeface="Gill Sans MT" panose="020B0502020104020203" pitchFamily="34" charset="0"/>
                        </a:rPr>
                        <a:t>Unskilled laborer</a:t>
                      </a:r>
                      <a:endParaRPr lang="en-US" sz="1800" dirty="0">
                        <a:effectLst/>
                        <a:latin typeface="Gill Sans MT" panose="020B0502020104020203" pitchFamily="34" charset="0"/>
                      </a:endParaRPr>
                    </a:p>
                  </a:txBody>
                  <a:tcPr marL="63500" marR="63500" marT="63500" marB="63500"/>
                </a:tc>
                <a:tc>
                  <a:txBody>
                    <a:bodyPr/>
                    <a:lstStyle/>
                    <a:p>
                      <a:pPr rtl="0" fontAlgn="t">
                        <a:spcBef>
                          <a:spcPts val="0"/>
                        </a:spcBef>
                        <a:spcAft>
                          <a:spcPts val="0"/>
                        </a:spcAft>
                      </a:pPr>
                      <a:r>
                        <a:rPr lang="en-US" sz="1800" b="0" i="0" u="none" strike="noStrike" dirty="0">
                          <a:solidFill>
                            <a:srgbClr val="000000"/>
                          </a:solidFill>
                          <a:effectLst/>
                          <a:latin typeface="Gill Sans MT" panose="020B0502020104020203" pitchFamily="34" charset="0"/>
                        </a:rPr>
                        <a:t>79</a:t>
                      </a:r>
                      <a:endParaRPr lang="en-US" sz="1800" dirty="0">
                        <a:effectLst/>
                        <a:latin typeface="Gill Sans MT" panose="020B0502020104020203" pitchFamily="34" charset="0"/>
                      </a:endParaRPr>
                    </a:p>
                  </a:txBody>
                  <a:tcPr marL="63500" marR="63500" marT="63500" marB="63500"/>
                </a:tc>
                <a:tc>
                  <a:txBody>
                    <a:bodyPr/>
                    <a:lstStyle/>
                    <a:p>
                      <a:pPr marL="0" marR="0">
                        <a:lnSpc>
                          <a:spcPct val="150000"/>
                        </a:lnSpc>
                        <a:spcBef>
                          <a:spcPts val="0"/>
                        </a:spcBef>
                        <a:spcAft>
                          <a:spcPts val="0"/>
                        </a:spcAft>
                      </a:pPr>
                      <a:r>
                        <a:rPr lang="en-US" sz="1800" dirty="0">
                          <a:effectLst/>
                          <a:latin typeface="Gill Sans MT" panose="020B0502020104020203" pitchFamily="34" charset="0"/>
                          <a:ea typeface="Times New Roman" panose="02020603050405020304" pitchFamily="18" charset="0"/>
                        </a:rPr>
                        <a:t>10.8 </a:t>
                      </a:r>
                      <a:r>
                        <a:rPr lang="en-US" sz="1800" dirty="0">
                          <a:solidFill>
                            <a:srgbClr val="000000"/>
                          </a:solidFill>
                          <a:effectLst/>
                          <a:latin typeface="Gill Sans MT" panose="020B0502020104020203" pitchFamily="34" charset="0"/>
                          <a:ea typeface="Times New Roman" panose="02020603050405020304" pitchFamily="18" charset="0"/>
                        </a:rPr>
                        <a:t>%</a:t>
                      </a:r>
                      <a:endParaRPr lang="en-US" sz="1800" dirty="0">
                        <a:effectLst/>
                        <a:latin typeface="Gill Sans MT" panose="020B0502020104020203" pitchFamily="34" charset="0"/>
                        <a:ea typeface="Arial" panose="020B0604020202020204" pitchFamily="34" charset="0"/>
                      </a:endParaRPr>
                    </a:p>
                  </a:txBody>
                  <a:tcPr marL="68580" marR="68580"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367026"/>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Activities of KVK</a:t>
            </a:r>
          </a:p>
        </p:txBody>
      </p:sp>
      <p:sp>
        <p:nvSpPr>
          <p:cNvPr id="4" name="TextBox 3"/>
          <p:cNvSpPr txBox="1"/>
          <p:nvPr/>
        </p:nvSpPr>
        <p:spPr>
          <a:xfrm>
            <a:off x="519623" y="1285524"/>
            <a:ext cx="2275964"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Trainings</a:t>
            </a:r>
          </a:p>
        </p:txBody>
      </p:sp>
      <p:sp>
        <p:nvSpPr>
          <p:cNvPr id="5" name="TextBox 4"/>
          <p:cNvSpPr txBox="1"/>
          <p:nvPr/>
        </p:nvSpPr>
        <p:spPr>
          <a:xfrm>
            <a:off x="519624" y="1870299"/>
            <a:ext cx="11152751" cy="764540"/>
          </a:xfrm>
          <a:prstGeom prst="rect">
            <a:avLst/>
          </a:prstGeom>
          <a:solidFill>
            <a:schemeClr val="accent4">
              <a:lumMod val="20000"/>
              <a:lumOff val="80000"/>
            </a:schemeClr>
          </a:solidFill>
        </p:spPr>
        <p:txBody>
          <a:bodyPr wrap="square" rtlCol="0">
            <a:spAutoFit/>
          </a:bodyPr>
          <a:lstStyle/>
          <a:p>
            <a:pPr marL="285750" indent="-285750" rtl="0" fontAlgn="base">
              <a:spcBef>
                <a:spcPts val="930"/>
              </a:spcBef>
              <a:spcAft>
                <a:spcPts val="0"/>
              </a:spcAft>
              <a:buFont typeface="Arial" panose="020B0604020202020204" pitchFamily="34" charset="0"/>
              <a:buChar char="•"/>
            </a:pPr>
            <a:r>
              <a:rPr lang="en-US" sz="1800" b="1" i="0" u="none" strike="noStrike" dirty="0">
                <a:solidFill>
                  <a:srgbClr val="221F1F"/>
                </a:solidFill>
                <a:effectLst/>
                <a:latin typeface="Gill Sans MT" panose="020B0502020104020203" pitchFamily="34" charset="0"/>
              </a:rPr>
              <a:t>Agriculture</a:t>
            </a:r>
            <a:r>
              <a:rPr lang="en-US" sz="1800" b="0" i="0" u="none" strike="noStrike" dirty="0">
                <a:solidFill>
                  <a:srgbClr val="221F1F"/>
                </a:solidFill>
                <a:effectLst/>
                <a:latin typeface="Gill Sans MT" panose="020B0502020104020203" pitchFamily="34" charset="0"/>
              </a:rPr>
              <a:t> Including </a:t>
            </a:r>
            <a:r>
              <a:rPr lang="en-US" sz="1800" b="1" i="0" u="none" strike="noStrike" dirty="0">
                <a:solidFill>
                  <a:srgbClr val="221F1F"/>
                </a:solidFill>
                <a:effectLst/>
                <a:latin typeface="Gill Sans MT" panose="020B0502020104020203" pitchFamily="34" charset="0"/>
              </a:rPr>
              <a:t>horticulture </a:t>
            </a:r>
            <a:r>
              <a:rPr lang="en-IN" altLang="en-US" sz="1800" b="1" i="0" u="none" strike="noStrike" dirty="0">
                <a:solidFill>
                  <a:srgbClr val="221F1F"/>
                </a:solidFill>
                <a:effectLst/>
                <a:latin typeface="Gill Sans MT" panose="020B0502020104020203" pitchFamily="34" charset="0"/>
              </a:rPr>
              <a:t>,</a:t>
            </a:r>
            <a:r>
              <a:rPr lang="en-US" sz="1800" b="0" i="0" u="none" strike="noStrike" dirty="0">
                <a:solidFill>
                  <a:srgbClr val="221F1F"/>
                </a:solidFill>
                <a:effectLst/>
                <a:latin typeface="Gill Sans MT" panose="020B0502020104020203" pitchFamily="34" charset="0"/>
              </a:rPr>
              <a:t> Training on soil sample collection</a:t>
            </a:r>
          </a:p>
          <a:p>
            <a:pPr marL="285750" indent="-285750" rtl="0" fontAlgn="base">
              <a:spcBef>
                <a:spcPts val="930"/>
              </a:spcBef>
              <a:spcAft>
                <a:spcPts val="0"/>
              </a:spcAft>
              <a:buFont typeface="Arial" panose="020B0604020202020204" pitchFamily="34" charset="0"/>
              <a:buChar char="•"/>
            </a:pPr>
            <a:r>
              <a:rPr lang="en-US" sz="1800" b="1" i="0" u="none" strike="noStrike" dirty="0">
                <a:solidFill>
                  <a:srgbClr val="221F1F"/>
                </a:solidFill>
                <a:effectLst/>
                <a:latin typeface="Gill Sans MT" panose="020B0502020104020203" pitchFamily="34" charset="0"/>
              </a:rPr>
              <a:t>Veterinary</a:t>
            </a:r>
            <a:r>
              <a:rPr lang="en-US" sz="1800" b="0" i="0" u="none" strike="noStrike" dirty="0">
                <a:solidFill>
                  <a:srgbClr val="221F1F"/>
                </a:solidFill>
                <a:effectLst/>
                <a:latin typeface="Gill Sans MT" panose="020B0502020104020203" pitchFamily="34" charset="0"/>
              </a:rPr>
              <a:t> including - piggery</a:t>
            </a:r>
          </a:p>
        </p:txBody>
      </p:sp>
      <p:sp>
        <p:nvSpPr>
          <p:cNvPr id="8" name="TextBox 7"/>
          <p:cNvSpPr txBox="1"/>
          <p:nvPr/>
        </p:nvSpPr>
        <p:spPr>
          <a:xfrm>
            <a:off x="680085" y="4137660"/>
            <a:ext cx="10991850" cy="748030"/>
          </a:xfrm>
          <a:prstGeom prst="rect">
            <a:avLst/>
          </a:prstGeom>
          <a:solidFill>
            <a:schemeClr val="accent1">
              <a:lumMod val="40000"/>
              <a:lumOff val="60000"/>
            </a:schemeClr>
          </a:solidFill>
        </p:spPr>
        <p:txBody>
          <a:bodyPr wrap="square">
            <a:spAutoFit/>
          </a:bodyPr>
          <a:lstStyle/>
          <a:p>
            <a:pPr marL="490855" indent="-285750" rtl="0" fontAlgn="base">
              <a:spcBef>
                <a:spcPts val="0"/>
              </a:spcBef>
              <a:spcAft>
                <a:spcPts val="800"/>
              </a:spcAft>
              <a:buFont typeface="Arial" panose="020B0604020202020204" pitchFamily="34" charset="0"/>
              <a:buChar char="•"/>
            </a:pPr>
            <a:r>
              <a:rPr lang="en-US" sz="1800" b="1" i="0" u="none" strike="noStrike" dirty="0">
                <a:solidFill>
                  <a:srgbClr val="221F1F"/>
                </a:solidFill>
                <a:effectLst/>
                <a:latin typeface="Gill Sans MT" panose="020B0502020104020203" pitchFamily="34" charset="0"/>
              </a:rPr>
              <a:t>NICRA </a:t>
            </a:r>
            <a:r>
              <a:rPr lang="en-IN" altLang="en-US" sz="1800" b="1" i="0" u="none" strike="noStrike" dirty="0">
                <a:solidFill>
                  <a:srgbClr val="221F1F"/>
                </a:solidFill>
                <a:effectLst/>
                <a:latin typeface="Gill Sans MT" panose="020B0502020104020203" pitchFamily="34" charset="0"/>
              </a:rPr>
              <a:t>( National Innovation on Climate Resilient Agriculture ) </a:t>
            </a:r>
            <a:r>
              <a:rPr lang="en-US" sz="1800" b="0" i="0" u="none" strike="noStrike" dirty="0">
                <a:solidFill>
                  <a:srgbClr val="221F1F"/>
                </a:solidFill>
                <a:effectLst/>
                <a:latin typeface="Gill Sans MT" panose="020B0502020104020203" pitchFamily="34" charset="0"/>
              </a:rPr>
              <a:t>Project in 4 village</a:t>
            </a:r>
          </a:p>
          <a:p>
            <a:pPr marL="490855" indent="-285750" rtl="0" fontAlgn="base">
              <a:spcBef>
                <a:spcPts val="0"/>
              </a:spcBef>
              <a:spcAft>
                <a:spcPts val="800"/>
              </a:spcAft>
              <a:buFont typeface="Arial" panose="020B0604020202020204" pitchFamily="34" charset="0"/>
              <a:buChar char="•"/>
            </a:pPr>
            <a:r>
              <a:rPr lang="en-US" sz="1800" b="0" i="0" u="none" strike="noStrike" dirty="0">
                <a:solidFill>
                  <a:srgbClr val="221F1F"/>
                </a:solidFill>
                <a:effectLst/>
                <a:latin typeface="Gill Sans MT" panose="020B0502020104020203" pitchFamily="34" charset="0"/>
              </a:rPr>
              <a:t>Natural farming – use of </a:t>
            </a:r>
            <a:r>
              <a:rPr lang="en-US" sz="1800" b="0" i="0" u="none" strike="noStrike" dirty="0" err="1">
                <a:solidFill>
                  <a:srgbClr val="221F1F"/>
                </a:solidFill>
                <a:effectLst/>
                <a:latin typeface="Gill Sans MT" panose="020B0502020104020203" pitchFamily="34" charset="0"/>
              </a:rPr>
              <a:t>Bijamrit</a:t>
            </a:r>
            <a:r>
              <a:rPr lang="en-US" sz="1800" b="0" i="0" u="none" strike="noStrike" dirty="0">
                <a:solidFill>
                  <a:srgbClr val="221F1F"/>
                </a:solidFill>
                <a:effectLst/>
                <a:latin typeface="Gill Sans MT" panose="020B0502020104020203" pitchFamily="34" charset="0"/>
              </a:rPr>
              <a:t>, </a:t>
            </a:r>
            <a:r>
              <a:rPr lang="en-US" dirty="0" err="1">
                <a:solidFill>
                  <a:srgbClr val="221F1F"/>
                </a:solidFill>
                <a:latin typeface="Gill Sans MT" panose="020B0502020104020203" pitchFamily="34" charset="0"/>
              </a:rPr>
              <a:t>J</a:t>
            </a:r>
            <a:r>
              <a:rPr lang="en-US" sz="1800" b="0" i="0" u="none" strike="noStrike" dirty="0" err="1">
                <a:solidFill>
                  <a:srgbClr val="221F1F"/>
                </a:solidFill>
                <a:effectLst/>
                <a:latin typeface="Gill Sans MT" panose="020B0502020104020203" pitchFamily="34" charset="0"/>
              </a:rPr>
              <a:t>ivamrit</a:t>
            </a:r>
            <a:endParaRPr lang="en-US" dirty="0">
              <a:solidFill>
                <a:srgbClr val="221F1F"/>
              </a:solidFill>
              <a:latin typeface="Gill Sans MT" panose="020B0502020104020203" pitchFamily="34" charset="0"/>
            </a:endParaRPr>
          </a:p>
        </p:txBody>
      </p:sp>
      <p:sp>
        <p:nvSpPr>
          <p:cNvPr id="6" name="TextBox 5"/>
          <p:cNvSpPr txBox="1"/>
          <p:nvPr/>
        </p:nvSpPr>
        <p:spPr>
          <a:xfrm>
            <a:off x="519622" y="3351253"/>
            <a:ext cx="4666741"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Achievements of KVK</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group of people posing for a photo in front of a sign&#10;&#10;Description automatically generated"/>
          <p:cNvPicPr>
            <a:picLocks noChangeAspect="1"/>
          </p:cNvPicPr>
          <p:nvPr/>
        </p:nvPicPr>
        <p:blipFill rotWithShape="1">
          <a:blip r:embed="rId2">
            <a:extLst>
              <a:ext uri="{28A0092B-C50C-407E-A947-70E740481C1C}">
                <a14:useLocalDpi xmlns:a14="http://schemas.microsoft.com/office/drawing/2010/main" val="0"/>
              </a:ext>
            </a:extLst>
          </a:blip>
          <a:srcRect t="9091" r="13818"/>
          <a:stretch>
            <a:fillRect/>
          </a:stretch>
        </p:blipFill>
        <p:spPr>
          <a:xfrm>
            <a:off x="3523488" y="10"/>
            <a:ext cx="8668512" cy="6857990"/>
          </a:xfrm>
          <a:prstGeom prst="rect">
            <a:avLst/>
          </a:prstGeom>
        </p:spPr>
      </p:pic>
      <p:sp>
        <p:nvSpPr>
          <p:cNvPr id="19" name="Rectangle 18"/>
          <p:cNvSpPr>
            <a:spLocks noGrp="1" noRot="1" noChangeAspect="1" noMove="1" noResize="1" noEditPoints="1" noAdjustHandles="1" noChangeArrowheads="1" noChangeShapeType="1" noTextEdit="1"/>
          </p:cNvSpPr>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481029" y="1198563"/>
            <a:ext cx="4023360" cy="3204134"/>
          </a:xfrm>
          <a:prstGeom prst="rect">
            <a:avLst/>
          </a:prstGeom>
        </p:spPr>
        <p:txBody>
          <a:bodyPr vert="horz" lIns="91440" tIns="45720" rIns="91440" bIns="45720" rtlCol="0" anchor="b">
            <a:normAutofit/>
          </a:bodyPr>
          <a:lstStyle/>
          <a:p>
            <a:pPr marL="0" marR="0" lvl="0" indent="0" fontAlgn="auto">
              <a:lnSpc>
                <a:spcPct val="90000"/>
              </a:lnSpc>
              <a:spcBef>
                <a:spcPct val="0"/>
              </a:spcBef>
              <a:spcAft>
                <a:spcPts val="600"/>
              </a:spcAft>
              <a:buClrTx/>
              <a:buSzTx/>
              <a:defRPr/>
            </a:pPr>
            <a:r>
              <a:rPr lang="en-US" sz="4800" b="1" cap="none" spc="0" dirty="0" err="1">
                <a:ln w="22225">
                  <a:solidFill>
                    <a:schemeClr val="accent2"/>
                  </a:solidFill>
                  <a:prstDash val="solid"/>
                </a:ln>
                <a:effectLst/>
                <a:latin typeface="+mj-lt"/>
                <a:ea typeface="+mj-ea"/>
                <a:cs typeface="+mj-cs"/>
              </a:rPr>
              <a:t>Agro</a:t>
            </a:r>
            <a:r>
              <a:rPr lang="en-US" sz="4800" b="1" dirty="0">
                <a:ln w="22225">
                  <a:solidFill>
                    <a:schemeClr val="accent2"/>
                  </a:solidFill>
                  <a:prstDash val="solid"/>
                </a:ln>
                <a:latin typeface="+mj-lt"/>
                <a:ea typeface="+mj-ea"/>
                <a:cs typeface="+mj-cs"/>
              </a:rPr>
              <a:t> –</a:t>
            </a:r>
          </a:p>
          <a:p>
            <a:pPr marL="0" marR="0" lvl="0" indent="0" fontAlgn="auto">
              <a:lnSpc>
                <a:spcPct val="90000"/>
              </a:lnSpc>
              <a:spcBef>
                <a:spcPct val="0"/>
              </a:spcBef>
              <a:spcAft>
                <a:spcPts val="600"/>
              </a:spcAft>
              <a:buClrTx/>
              <a:buSzTx/>
              <a:defRPr/>
            </a:pPr>
            <a:r>
              <a:rPr kumimoji="0" lang="en-US" sz="4800" b="1" i="0" u="none" strike="noStrike" cap="none" spc="0" normalizeH="0" baseline="0" noProof="0" dirty="0">
                <a:ln w="22225">
                  <a:solidFill>
                    <a:schemeClr val="accent2"/>
                  </a:solidFill>
                  <a:prstDash val="solid"/>
                </a:ln>
                <a:effectLst/>
                <a:uLnTx/>
                <a:uFillTx/>
                <a:latin typeface="+mj-lt"/>
                <a:ea typeface="+mj-ea"/>
                <a:cs typeface="+mj-cs"/>
              </a:rPr>
              <a:t>Industrial</a:t>
            </a:r>
          </a:p>
          <a:p>
            <a:pPr marL="0" marR="0" lvl="0" indent="0" fontAlgn="auto">
              <a:lnSpc>
                <a:spcPct val="90000"/>
              </a:lnSpc>
              <a:spcBef>
                <a:spcPct val="0"/>
              </a:spcBef>
              <a:spcAft>
                <a:spcPts val="600"/>
              </a:spcAft>
              <a:buClrTx/>
              <a:buSzTx/>
              <a:defRPr/>
            </a:pPr>
            <a:r>
              <a:rPr lang="en-US" sz="4800" b="1" dirty="0">
                <a:ln w="22225">
                  <a:solidFill>
                    <a:schemeClr val="accent2"/>
                  </a:solidFill>
                  <a:prstDash val="solid"/>
                </a:ln>
                <a:latin typeface="+mj-lt"/>
                <a:ea typeface="+mj-ea"/>
                <a:cs typeface="+mj-cs"/>
              </a:rPr>
              <a:t>Attachment</a:t>
            </a:r>
            <a:endParaRPr kumimoji="0" lang="en-US" sz="4800" b="1" i="0" u="none" strike="noStrike" cap="none" spc="0" normalizeH="0" baseline="0" noProof="0" dirty="0">
              <a:ln>
                <a:noFill/>
              </a:ln>
              <a:effectLst/>
              <a:uLnTx/>
              <a:uFillTx/>
              <a:latin typeface="+mj-lt"/>
              <a:ea typeface="+mj-ea"/>
              <a:cs typeface="+mj-cs"/>
            </a:endParaRPr>
          </a:p>
        </p:txBody>
      </p:sp>
      <p:sp>
        <p:nvSpPr>
          <p:cNvPr id="21" name="Rectangle 20"/>
          <p:cNvSpPr>
            <a:spLocks noGrp="1" noRot="1" noChangeAspect="1" noMove="1" noResize="1" noEditPoints="1" noAdjustHandles="1" noChangeArrowheads="1" noChangeShapeType="1" noTextEdit="1"/>
          </p:cNvSpPr>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p:cNvSpPr>
            <a:spLocks noGrp="1" noRot="1" noChangeAspect="1" noMove="1" noResize="1" noEditPoints="1" noAdjustHandles="1" noChangeArrowheads="1" noChangeShapeType="1" noTextEdit="1"/>
          </p:cNvSpPr>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5" y="243915"/>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FPO</a:t>
            </a:r>
          </a:p>
        </p:txBody>
      </p:sp>
      <p:sp>
        <p:nvSpPr>
          <p:cNvPr id="5" name="TextBox 4"/>
          <p:cNvSpPr txBox="1"/>
          <p:nvPr/>
        </p:nvSpPr>
        <p:spPr>
          <a:xfrm>
            <a:off x="519623" y="1192892"/>
            <a:ext cx="11152751" cy="1038746"/>
          </a:xfrm>
          <a:prstGeom prst="rect">
            <a:avLst/>
          </a:prstGeom>
          <a:solidFill>
            <a:schemeClr val="accent4">
              <a:lumMod val="20000"/>
              <a:lumOff val="80000"/>
            </a:schemeClr>
          </a:solidFill>
        </p:spPr>
        <p:txBody>
          <a:bodyPr wrap="square" rtlCol="0">
            <a:spAutoFit/>
          </a:bodyPr>
          <a:lstStyle/>
          <a:p>
            <a:pPr marL="285750" indent="-285750" rtl="0" fontAlgn="base">
              <a:spcBef>
                <a:spcPts val="930"/>
              </a:spcBef>
              <a:spcAft>
                <a:spcPts val="0"/>
              </a:spcAft>
              <a:buFont typeface="Arial" panose="020B0604020202020204" pitchFamily="34" charset="0"/>
              <a:buChar char="•"/>
            </a:pPr>
            <a:r>
              <a:rPr lang="en-US" sz="1800" i="0" u="none" strike="noStrike" dirty="0">
                <a:solidFill>
                  <a:srgbClr val="221F1F"/>
                </a:solidFill>
                <a:effectLst/>
                <a:latin typeface="Gill Sans MT" panose="020B0502020104020203" pitchFamily="34" charset="0"/>
              </a:rPr>
              <a:t>Farmers Producer Organizations (FPOs) are collectives of small and marginal farmers that are formed with the objective of enhancing their income through collective action</a:t>
            </a:r>
          </a:p>
          <a:p>
            <a:pPr marL="285750" indent="-285750" rtl="0" fontAlgn="base">
              <a:spcBef>
                <a:spcPts val="930"/>
              </a:spcBef>
              <a:spcAft>
                <a:spcPts val="0"/>
              </a:spcAft>
              <a:buFont typeface="Arial" panose="020B0604020202020204" pitchFamily="34" charset="0"/>
              <a:buChar char="•"/>
            </a:pPr>
            <a:r>
              <a:rPr lang="en-US" sz="1800" i="0" u="none" strike="noStrike" dirty="0">
                <a:solidFill>
                  <a:srgbClr val="221F1F"/>
                </a:solidFill>
                <a:effectLst/>
                <a:latin typeface="Gill Sans MT" panose="020B0502020104020203" pitchFamily="34" charset="0"/>
              </a:rPr>
              <a:t>They are owned and managed by farmers themselves</a:t>
            </a:r>
            <a:endParaRPr lang="en-US" dirty="0">
              <a:solidFill>
                <a:srgbClr val="221F1F"/>
              </a:solidFill>
              <a:latin typeface="Gill Sans MT" panose="020B0502020104020203" pitchFamily="34" charset="0"/>
            </a:endParaRPr>
          </a:p>
        </p:txBody>
      </p:sp>
      <p:sp>
        <p:nvSpPr>
          <p:cNvPr id="6" name="TextBox 5"/>
          <p:cNvSpPr txBox="1"/>
          <p:nvPr/>
        </p:nvSpPr>
        <p:spPr>
          <a:xfrm>
            <a:off x="519622" y="2416494"/>
            <a:ext cx="4666741"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FPO </a:t>
            </a:r>
            <a:r>
              <a:rPr kumimoji="0" lang="en-US" sz="3200" b="1" i="0" u="none" strike="noStrike" kern="1200" cap="none" spc="0" normalizeH="0" baseline="0" noProof="0" dirty="0" err="1">
                <a:ln>
                  <a:noFill/>
                </a:ln>
                <a:solidFill>
                  <a:srgbClr val="ED7D31">
                    <a:lumMod val="75000"/>
                  </a:srgbClr>
                </a:solidFill>
                <a:effectLst/>
                <a:uLnTx/>
                <a:uFillTx/>
                <a:latin typeface="Amasis MT Pro" panose="02040504050005020304" pitchFamily="18" charset="0"/>
                <a:ea typeface="+mn-ea"/>
                <a:cs typeface="+mn-cs"/>
              </a:rPr>
              <a:t>Godda</a:t>
            </a:r>
            <a:endPar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endParaRPr>
          </a:p>
        </p:txBody>
      </p:sp>
      <p:graphicFrame>
        <p:nvGraphicFramePr>
          <p:cNvPr id="7" name="Table 8"/>
          <p:cNvGraphicFramePr>
            <a:graphicFrameLocks noGrp="1"/>
          </p:cNvGraphicFramePr>
          <p:nvPr/>
        </p:nvGraphicFramePr>
        <p:xfrm>
          <a:off x="519622" y="3001269"/>
          <a:ext cx="11152752" cy="3510280"/>
        </p:xfrm>
        <a:graphic>
          <a:graphicData uri="http://schemas.openxmlformats.org/drawingml/2006/table">
            <a:tbl>
              <a:tblPr firstRow="1" bandRow="1">
                <a:tableStyleId>{5C22544A-7EE6-4342-B048-85BDC9FD1C3A}</a:tableStyleId>
              </a:tblPr>
              <a:tblGrid>
                <a:gridCol w="5576376">
                  <a:extLst>
                    <a:ext uri="{9D8B030D-6E8A-4147-A177-3AD203B41FA5}">
                      <a16:colId xmlns:a16="http://schemas.microsoft.com/office/drawing/2014/main" val="20000"/>
                    </a:ext>
                  </a:extLst>
                </a:gridCol>
                <a:gridCol w="5576376">
                  <a:extLst>
                    <a:ext uri="{9D8B030D-6E8A-4147-A177-3AD203B41FA5}">
                      <a16:colId xmlns:a16="http://schemas.microsoft.com/office/drawing/2014/main" val="20001"/>
                    </a:ext>
                  </a:extLst>
                </a:gridCol>
              </a:tblGrid>
              <a:tr h="370840">
                <a:tc>
                  <a:txBody>
                    <a:bodyPr/>
                    <a:lstStyle/>
                    <a:p>
                      <a:pPr marL="0" marR="0" algn="just">
                        <a:lnSpc>
                          <a:spcPts val="1800"/>
                        </a:lnSpc>
                        <a:spcBef>
                          <a:spcPts val="0"/>
                        </a:spcBef>
                        <a:spcAft>
                          <a:spcPts val="0"/>
                        </a:spcAft>
                      </a:pPr>
                      <a:r>
                        <a:rPr lang="en-IN" sz="1600" kern="100" dirty="0">
                          <a:effectLst/>
                          <a:latin typeface="Gill Sans MT" panose="020B0502020104020203" pitchFamily="34" charset="0"/>
                          <a:ea typeface="Times New Roman" panose="02020603050405020304" pitchFamily="18" charset="0"/>
                          <a:cs typeface="Times New Roman" panose="02020603050405020304" pitchFamily="18" charset="0"/>
                        </a:rPr>
                        <a:t>Company Name</a:t>
                      </a:r>
                      <a:endParaRPr lang="en-US" sz="1600" kern="100" dirty="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just">
                        <a:lnSpc>
                          <a:spcPts val="1800"/>
                        </a:lnSpc>
                        <a:spcBef>
                          <a:spcPts val="0"/>
                        </a:spcBef>
                        <a:spcAft>
                          <a:spcPts val="0"/>
                        </a:spcAft>
                      </a:pPr>
                      <a:r>
                        <a:rPr lang="en-IN" sz="1600" kern="100" dirty="0">
                          <a:effectLst/>
                          <a:latin typeface="Gill Sans MT" panose="020B0502020104020203" pitchFamily="34" charset="0"/>
                          <a:ea typeface="Times New Roman" panose="02020603050405020304" pitchFamily="18" charset="0"/>
                          <a:cs typeface="Times New Roman" panose="02020603050405020304" pitchFamily="18" charset="0"/>
                        </a:rPr>
                        <a:t>KHUSHAALI FARMERS PRODUCER COMPANY LIMITED</a:t>
                      </a:r>
                      <a:endParaRPr lang="en-US" sz="1600" kern="100" dirty="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370840">
                <a:tc>
                  <a:txBody>
                    <a:bodyPr/>
                    <a:lstStyle/>
                    <a:p>
                      <a:pPr marL="0" marR="0" algn="just">
                        <a:lnSpc>
                          <a:spcPts val="1800"/>
                        </a:lnSpc>
                        <a:spcBef>
                          <a:spcPts val="0"/>
                        </a:spcBef>
                        <a:spcAft>
                          <a:spcPts val="0"/>
                        </a:spcAft>
                      </a:pPr>
                      <a:r>
                        <a:rPr lang="en-IN" sz="1600" kern="100">
                          <a:effectLst/>
                          <a:latin typeface="Gill Sans MT" panose="020B0502020104020203" pitchFamily="34" charset="0"/>
                          <a:ea typeface="Times New Roman" panose="02020603050405020304" pitchFamily="18" charset="0"/>
                          <a:cs typeface="Times New Roman" panose="02020603050405020304" pitchFamily="18" charset="0"/>
                        </a:rPr>
                        <a:t>Company Status</a:t>
                      </a:r>
                      <a:endParaRPr lang="en-US" sz="1600" kern="10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just">
                        <a:lnSpc>
                          <a:spcPts val="1800"/>
                        </a:lnSpc>
                        <a:spcBef>
                          <a:spcPts val="0"/>
                        </a:spcBef>
                        <a:spcAft>
                          <a:spcPts val="0"/>
                        </a:spcAft>
                      </a:pPr>
                      <a:r>
                        <a:rPr lang="en-IN" sz="1600" kern="100">
                          <a:effectLst/>
                          <a:latin typeface="Gill Sans MT" panose="020B0502020104020203" pitchFamily="34" charset="0"/>
                          <a:ea typeface="Times New Roman" panose="02020603050405020304" pitchFamily="18" charset="0"/>
                          <a:cs typeface="Times New Roman" panose="02020603050405020304" pitchFamily="18" charset="0"/>
                        </a:rPr>
                        <a:t>Active</a:t>
                      </a:r>
                      <a:endParaRPr lang="en-US" sz="1600" kern="10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370840">
                <a:tc>
                  <a:txBody>
                    <a:bodyPr/>
                    <a:lstStyle/>
                    <a:p>
                      <a:pPr marL="0" marR="0" algn="just">
                        <a:lnSpc>
                          <a:spcPts val="1800"/>
                        </a:lnSpc>
                        <a:spcBef>
                          <a:spcPts val="0"/>
                        </a:spcBef>
                        <a:spcAft>
                          <a:spcPts val="0"/>
                        </a:spcAft>
                      </a:pPr>
                      <a:r>
                        <a:rPr lang="en-IN" sz="1600" kern="100" dirty="0">
                          <a:effectLst/>
                          <a:latin typeface="Gill Sans MT" panose="020B0502020104020203" pitchFamily="34" charset="0"/>
                          <a:ea typeface="Times New Roman" panose="02020603050405020304" pitchFamily="18" charset="0"/>
                          <a:cs typeface="Times New Roman" panose="02020603050405020304" pitchFamily="18" charset="0"/>
                        </a:rPr>
                        <a:t>Registration Number</a:t>
                      </a:r>
                      <a:endParaRPr lang="en-US" sz="1600" kern="100" dirty="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just">
                        <a:lnSpc>
                          <a:spcPts val="1800"/>
                        </a:lnSpc>
                        <a:spcBef>
                          <a:spcPts val="0"/>
                        </a:spcBef>
                        <a:spcAft>
                          <a:spcPts val="0"/>
                        </a:spcAft>
                      </a:pPr>
                      <a:r>
                        <a:rPr lang="en-IN" sz="1600" kern="100" dirty="0">
                          <a:effectLst/>
                          <a:latin typeface="Gill Sans MT" panose="020B0502020104020203" pitchFamily="34" charset="0"/>
                          <a:ea typeface="Times New Roman" panose="02020603050405020304" pitchFamily="18" charset="0"/>
                          <a:cs typeface="Times New Roman" panose="02020603050405020304" pitchFamily="18" charset="0"/>
                        </a:rPr>
                        <a:t>12905</a:t>
                      </a:r>
                      <a:endParaRPr lang="en-US" sz="1600" kern="100" dirty="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370840">
                <a:tc>
                  <a:txBody>
                    <a:bodyPr/>
                    <a:lstStyle/>
                    <a:p>
                      <a:pPr marL="0" marR="0" algn="just">
                        <a:lnSpc>
                          <a:spcPts val="1800"/>
                        </a:lnSpc>
                        <a:spcBef>
                          <a:spcPts val="0"/>
                        </a:spcBef>
                        <a:spcAft>
                          <a:spcPts val="0"/>
                        </a:spcAft>
                      </a:pPr>
                      <a:r>
                        <a:rPr lang="en-IN" sz="1600" kern="100">
                          <a:effectLst/>
                          <a:latin typeface="Gill Sans MT" panose="020B0502020104020203" pitchFamily="34" charset="0"/>
                          <a:ea typeface="Times New Roman" panose="02020603050405020304" pitchFamily="18" charset="0"/>
                          <a:cs typeface="Times New Roman" panose="02020603050405020304" pitchFamily="18" charset="0"/>
                        </a:rPr>
                        <a:t>Company Category</a:t>
                      </a:r>
                      <a:endParaRPr lang="en-US" sz="1600" kern="10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just">
                        <a:lnSpc>
                          <a:spcPts val="1800"/>
                        </a:lnSpc>
                        <a:spcBef>
                          <a:spcPts val="0"/>
                        </a:spcBef>
                        <a:spcAft>
                          <a:spcPts val="0"/>
                        </a:spcAft>
                      </a:pPr>
                      <a:r>
                        <a:rPr lang="en-IN" sz="1600" kern="100">
                          <a:effectLst/>
                          <a:latin typeface="Gill Sans MT" panose="020B0502020104020203" pitchFamily="34" charset="0"/>
                          <a:ea typeface="Times New Roman" panose="02020603050405020304" pitchFamily="18" charset="0"/>
                          <a:cs typeface="Times New Roman" panose="02020603050405020304" pitchFamily="18" charset="0"/>
                        </a:rPr>
                        <a:t>Company limited by Shares</a:t>
                      </a:r>
                      <a:endParaRPr lang="en-US" sz="1600" kern="10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370840">
                <a:tc>
                  <a:txBody>
                    <a:bodyPr/>
                    <a:lstStyle/>
                    <a:p>
                      <a:pPr marL="0" marR="0" algn="just">
                        <a:lnSpc>
                          <a:spcPts val="1800"/>
                        </a:lnSpc>
                        <a:spcBef>
                          <a:spcPts val="0"/>
                        </a:spcBef>
                        <a:spcAft>
                          <a:spcPts val="0"/>
                        </a:spcAft>
                      </a:pPr>
                      <a:r>
                        <a:rPr lang="en-IN" sz="1600" kern="100">
                          <a:effectLst/>
                          <a:latin typeface="Gill Sans MT" panose="020B0502020104020203" pitchFamily="34" charset="0"/>
                          <a:ea typeface="Times New Roman" panose="02020603050405020304" pitchFamily="18" charset="0"/>
                          <a:cs typeface="Times New Roman" panose="02020603050405020304" pitchFamily="18" charset="0"/>
                        </a:rPr>
                        <a:t>Company Sub Category</a:t>
                      </a:r>
                      <a:endParaRPr lang="en-US" sz="1600" kern="10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just">
                        <a:lnSpc>
                          <a:spcPts val="1800"/>
                        </a:lnSpc>
                        <a:spcBef>
                          <a:spcPts val="0"/>
                        </a:spcBef>
                        <a:spcAft>
                          <a:spcPts val="0"/>
                        </a:spcAft>
                      </a:pPr>
                      <a:r>
                        <a:rPr lang="en-IN" sz="1600" kern="100">
                          <a:effectLst/>
                          <a:latin typeface="Gill Sans MT" panose="020B0502020104020203" pitchFamily="34" charset="0"/>
                          <a:ea typeface="Times New Roman" panose="02020603050405020304" pitchFamily="18" charset="0"/>
                          <a:cs typeface="Times New Roman" panose="02020603050405020304" pitchFamily="18" charset="0"/>
                        </a:rPr>
                        <a:t>Non-govt company</a:t>
                      </a:r>
                      <a:endParaRPr lang="en-US" sz="1600" kern="10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370840">
                <a:tc>
                  <a:txBody>
                    <a:bodyPr/>
                    <a:lstStyle/>
                    <a:p>
                      <a:pPr marL="0" marR="0" algn="just">
                        <a:lnSpc>
                          <a:spcPts val="1800"/>
                        </a:lnSpc>
                        <a:spcBef>
                          <a:spcPts val="0"/>
                        </a:spcBef>
                        <a:spcAft>
                          <a:spcPts val="0"/>
                        </a:spcAft>
                      </a:pPr>
                      <a:r>
                        <a:rPr lang="en-IN" sz="1600" kern="100">
                          <a:effectLst/>
                          <a:latin typeface="Gill Sans MT" panose="020B0502020104020203" pitchFamily="34" charset="0"/>
                          <a:ea typeface="Times New Roman" panose="02020603050405020304" pitchFamily="18" charset="0"/>
                          <a:cs typeface="Times New Roman" panose="02020603050405020304" pitchFamily="18" charset="0"/>
                        </a:rPr>
                        <a:t>Class of Company</a:t>
                      </a:r>
                      <a:endParaRPr lang="en-US" sz="1600" kern="10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just">
                        <a:lnSpc>
                          <a:spcPts val="1800"/>
                        </a:lnSpc>
                        <a:spcBef>
                          <a:spcPts val="0"/>
                        </a:spcBef>
                        <a:spcAft>
                          <a:spcPts val="0"/>
                        </a:spcAft>
                      </a:pPr>
                      <a:r>
                        <a:rPr lang="en-IN" sz="1600" kern="100">
                          <a:effectLst/>
                          <a:latin typeface="Gill Sans MT" panose="020B0502020104020203" pitchFamily="34" charset="0"/>
                          <a:ea typeface="Times New Roman" panose="02020603050405020304" pitchFamily="18" charset="0"/>
                          <a:cs typeface="Times New Roman" panose="02020603050405020304" pitchFamily="18" charset="0"/>
                        </a:rPr>
                        <a:t>Private</a:t>
                      </a:r>
                      <a:endParaRPr lang="en-US" sz="1600" kern="10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370840">
                <a:tc>
                  <a:txBody>
                    <a:bodyPr/>
                    <a:lstStyle/>
                    <a:p>
                      <a:pPr marL="0" marR="0" algn="just">
                        <a:lnSpc>
                          <a:spcPts val="1800"/>
                        </a:lnSpc>
                        <a:spcBef>
                          <a:spcPts val="0"/>
                        </a:spcBef>
                        <a:spcAft>
                          <a:spcPts val="0"/>
                        </a:spcAft>
                      </a:pPr>
                      <a:r>
                        <a:rPr lang="en-IN" sz="1600" kern="100">
                          <a:effectLst/>
                          <a:latin typeface="Gill Sans MT" panose="020B0502020104020203" pitchFamily="34" charset="0"/>
                          <a:ea typeface="Times New Roman" panose="02020603050405020304" pitchFamily="18" charset="0"/>
                          <a:cs typeface="Times New Roman" panose="02020603050405020304" pitchFamily="18" charset="0"/>
                        </a:rPr>
                        <a:t>Date of Incorporation</a:t>
                      </a:r>
                      <a:endParaRPr lang="en-US" sz="1600" kern="10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just">
                        <a:lnSpc>
                          <a:spcPts val="1800"/>
                        </a:lnSpc>
                        <a:spcBef>
                          <a:spcPts val="0"/>
                        </a:spcBef>
                        <a:spcAft>
                          <a:spcPts val="0"/>
                        </a:spcAft>
                      </a:pPr>
                      <a:r>
                        <a:rPr lang="en-IN" sz="1600" kern="100">
                          <a:effectLst/>
                          <a:latin typeface="Gill Sans MT" panose="020B0502020104020203" pitchFamily="34" charset="0"/>
                          <a:ea typeface="Times New Roman" panose="02020603050405020304" pitchFamily="18" charset="0"/>
                          <a:cs typeface="Times New Roman" panose="02020603050405020304" pitchFamily="18" charset="0"/>
                        </a:rPr>
                        <a:t>02 May 2019</a:t>
                      </a:r>
                      <a:endParaRPr lang="en-US" sz="1600" kern="10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r h="370840">
                <a:tc>
                  <a:txBody>
                    <a:bodyPr/>
                    <a:lstStyle/>
                    <a:p>
                      <a:pPr marL="0" marR="0" algn="just">
                        <a:lnSpc>
                          <a:spcPts val="1800"/>
                        </a:lnSpc>
                        <a:spcBef>
                          <a:spcPts val="0"/>
                        </a:spcBef>
                        <a:spcAft>
                          <a:spcPts val="0"/>
                        </a:spcAft>
                      </a:pPr>
                      <a:r>
                        <a:rPr lang="en-IN" sz="1600" kern="100" dirty="0">
                          <a:effectLst/>
                          <a:latin typeface="Gill Sans MT" panose="020B0502020104020203" pitchFamily="34" charset="0"/>
                          <a:ea typeface="Times New Roman" panose="02020603050405020304" pitchFamily="18" charset="0"/>
                          <a:cs typeface="Times New Roman" panose="02020603050405020304" pitchFamily="18" charset="0"/>
                        </a:rPr>
                        <a:t>Age of Company</a:t>
                      </a:r>
                      <a:endParaRPr lang="en-US" sz="1600" kern="100" dirty="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just">
                        <a:lnSpc>
                          <a:spcPts val="1800"/>
                        </a:lnSpc>
                        <a:spcBef>
                          <a:spcPts val="0"/>
                        </a:spcBef>
                        <a:spcAft>
                          <a:spcPts val="0"/>
                        </a:spcAft>
                      </a:pPr>
                      <a:r>
                        <a:rPr lang="en-IN" sz="1600" kern="100" dirty="0">
                          <a:effectLst/>
                          <a:latin typeface="Gill Sans MT" panose="020B0502020104020203" pitchFamily="34" charset="0"/>
                          <a:ea typeface="Times New Roman" panose="02020603050405020304" pitchFamily="18" charset="0"/>
                          <a:cs typeface="Times New Roman" panose="02020603050405020304" pitchFamily="18" charset="0"/>
                        </a:rPr>
                        <a:t>3 years, 10 month</a:t>
                      </a:r>
                      <a:endParaRPr lang="en-US" sz="1600" kern="100" dirty="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7"/>
                  </a:ext>
                </a:extLst>
              </a:tr>
              <a:tr h="411098">
                <a:tc>
                  <a:txBody>
                    <a:bodyPr/>
                    <a:lstStyle/>
                    <a:p>
                      <a:pPr marL="0" marR="0" algn="just">
                        <a:lnSpc>
                          <a:spcPts val="1800"/>
                        </a:lnSpc>
                        <a:spcBef>
                          <a:spcPts val="0"/>
                        </a:spcBef>
                        <a:spcAft>
                          <a:spcPts val="0"/>
                        </a:spcAft>
                      </a:pPr>
                      <a:r>
                        <a:rPr lang="en-IN" sz="1600" kern="100">
                          <a:effectLst/>
                          <a:latin typeface="Gill Sans MT" panose="020B0502020104020203" pitchFamily="34" charset="0"/>
                          <a:ea typeface="Times New Roman" panose="02020603050405020304" pitchFamily="18" charset="0"/>
                          <a:cs typeface="Times New Roman" panose="02020603050405020304" pitchFamily="18" charset="0"/>
                        </a:rPr>
                        <a:t>Activity</a:t>
                      </a:r>
                      <a:endParaRPr lang="en-US" sz="1600" kern="10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just">
                        <a:lnSpc>
                          <a:spcPts val="1800"/>
                        </a:lnSpc>
                        <a:spcBef>
                          <a:spcPts val="0"/>
                        </a:spcBef>
                        <a:spcAft>
                          <a:spcPts val="0"/>
                        </a:spcAft>
                      </a:pPr>
                      <a:r>
                        <a:rPr lang="en-IN" sz="1600" kern="100" dirty="0">
                          <a:effectLst/>
                          <a:latin typeface="Gill Sans MT" panose="020B0502020104020203" pitchFamily="34" charset="0"/>
                          <a:ea typeface="Times New Roman" panose="02020603050405020304" pitchFamily="18" charset="0"/>
                          <a:cs typeface="Times New Roman" panose="02020603050405020304" pitchFamily="18" charset="0"/>
                        </a:rPr>
                        <a:t>Growing of crops; market gardening; horticulture; Milk collection; Seed production.</a:t>
                      </a:r>
                      <a:endParaRPr lang="en-US" sz="1600" kern="100" dirty="0">
                        <a:effectLst/>
                        <a:latin typeface="Gill Sans MT" panose="020B0502020104020203"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8"/>
                  </a:ext>
                </a:extLst>
              </a:tr>
            </a:tbl>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5" y="243915"/>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FPO</a:t>
            </a:r>
          </a:p>
        </p:txBody>
      </p:sp>
      <p:sp>
        <p:nvSpPr>
          <p:cNvPr id="4" name="TextBox 3"/>
          <p:cNvSpPr txBox="1"/>
          <p:nvPr/>
        </p:nvSpPr>
        <p:spPr>
          <a:xfrm>
            <a:off x="221460" y="1507161"/>
            <a:ext cx="6434317" cy="2062103"/>
          </a:xfrm>
          <a:prstGeom prst="rect">
            <a:avLst/>
          </a:prstGeom>
          <a:solidFill>
            <a:schemeClr val="accent1">
              <a:lumMod val="40000"/>
              <a:lumOff val="60000"/>
            </a:schemeClr>
          </a:solidFill>
        </p:spPr>
        <p:txBody>
          <a:bodyPr wrap="square">
            <a:spAutoFit/>
          </a:bodyPr>
          <a:lstStyle/>
          <a:p>
            <a:pPr marL="0" marR="0" algn="just">
              <a:spcBef>
                <a:spcPts val="0"/>
              </a:spcBef>
              <a:spcAft>
                <a:spcPts val="600"/>
              </a:spcAft>
            </a:pPr>
            <a:r>
              <a:rPr lang="en-IN" sz="1800" kern="100" dirty="0">
                <a:solidFill>
                  <a:srgbClr val="000000"/>
                </a:solidFill>
                <a:effectLst/>
                <a:latin typeface="Gill Sans MT" panose="020B0502020104020203" pitchFamily="34" charset="0"/>
                <a:ea typeface="Calibri" panose="020F0502020204030204" pitchFamily="34" charset="0"/>
                <a:cs typeface="Times New Roman" panose="02020603050405020304" pitchFamily="18" charset="0"/>
              </a:rPr>
              <a:t>This FPO started with </a:t>
            </a:r>
            <a:endParaRPr lang="en-US" sz="1800" kern="1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gn="just">
              <a:spcBef>
                <a:spcPts val="0"/>
              </a:spcBef>
              <a:spcAft>
                <a:spcPts val="600"/>
              </a:spcAft>
              <a:buFont typeface="Symbol" panose="05050102010706020507" pitchFamily="18" charset="2"/>
              <a:buChar char=""/>
            </a:pPr>
            <a:r>
              <a:rPr lang="en-US" sz="1800" dirty="0">
                <a:solidFill>
                  <a:srgbClr val="000000"/>
                </a:solidFill>
                <a:effectLst/>
                <a:latin typeface="Gill Sans MT" panose="020B0502020104020203" pitchFamily="34" charset="0"/>
                <a:ea typeface="Calibri" panose="020F0502020204030204" pitchFamily="34" charset="0"/>
                <a:cs typeface="Times New Roman" panose="02020603050405020304" pitchFamily="18" charset="0"/>
              </a:rPr>
              <a:t>10 Farmers</a:t>
            </a:r>
            <a:endParaRPr lang="en-US" sz="18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gn="just">
              <a:spcBef>
                <a:spcPts val="0"/>
              </a:spcBef>
              <a:spcAft>
                <a:spcPts val="600"/>
              </a:spcAft>
              <a:buFont typeface="Symbol" panose="05050102010706020507" pitchFamily="18" charset="2"/>
              <a:buChar char=""/>
            </a:pPr>
            <a:r>
              <a:rPr lang="en-US" sz="1800" dirty="0">
                <a:solidFill>
                  <a:srgbClr val="000000"/>
                </a:solidFill>
                <a:effectLst/>
                <a:latin typeface="Gill Sans MT" panose="020B0502020104020203" pitchFamily="34" charset="0"/>
                <a:ea typeface="Calibri" panose="020F0502020204030204" pitchFamily="34" charset="0"/>
                <a:cs typeface="Times New Roman" panose="02020603050405020304" pitchFamily="18" charset="0"/>
              </a:rPr>
              <a:t>5 Board of directors</a:t>
            </a:r>
            <a:endParaRPr lang="en-US" sz="1800" dirty="0">
              <a:effectLst/>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gn="just">
              <a:spcBef>
                <a:spcPts val="0"/>
              </a:spcBef>
              <a:spcAft>
                <a:spcPts val="600"/>
              </a:spcAft>
              <a:buFont typeface="Symbol" panose="05050102010706020507" pitchFamily="18" charset="2"/>
              <a:buChar char=""/>
            </a:pPr>
            <a:r>
              <a:rPr lang="en-US" sz="1800" dirty="0">
                <a:solidFill>
                  <a:srgbClr val="000000"/>
                </a:solidFill>
                <a:effectLst/>
                <a:latin typeface="Gill Sans MT" panose="020B0502020104020203" pitchFamily="34" charset="0"/>
                <a:ea typeface="Calibri" panose="020F0502020204030204" pitchFamily="34" charset="0"/>
                <a:cs typeface="Times New Roman" panose="02020603050405020304" pitchFamily="18" charset="0"/>
              </a:rPr>
              <a:t>1 CEO</a:t>
            </a:r>
            <a:endParaRPr lang="en-US" dirty="0">
              <a:solidFill>
                <a:srgbClr val="221F1F"/>
              </a:solidFill>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gn="just">
              <a:spcBef>
                <a:spcPts val="0"/>
              </a:spcBef>
              <a:spcAft>
                <a:spcPts val="600"/>
              </a:spcAft>
              <a:buFont typeface="Symbol" panose="05050102010706020507" pitchFamily="18" charset="2"/>
              <a:buChar char=""/>
            </a:pPr>
            <a:r>
              <a:rPr lang="en-US" sz="1800" dirty="0">
                <a:solidFill>
                  <a:srgbClr val="000000"/>
                </a:solidFill>
                <a:effectLst/>
                <a:latin typeface="Gill Sans MT" panose="020B0502020104020203" pitchFamily="34" charset="0"/>
                <a:ea typeface="Calibri" panose="020F0502020204030204" pitchFamily="34" charset="0"/>
                <a:cs typeface="Times New Roman" panose="02020603050405020304" pitchFamily="18" charset="0"/>
              </a:rPr>
              <a:t>Currently 505 members have been registered and 300 members are in process.</a:t>
            </a:r>
            <a:endParaRPr lang="en-US" sz="1800" dirty="0">
              <a:effectLst/>
              <a:latin typeface="Gill Sans MT" panose="020B0502020104020203" pitchFamily="34" charset="0"/>
              <a:ea typeface="Calibri" panose="020F0502020204030204" pitchFamily="34" charset="0"/>
              <a:cs typeface="Times New Roman" panose="02020603050405020304" pitchFamily="18" charset="0"/>
            </a:endParaRPr>
          </a:p>
        </p:txBody>
      </p:sp>
      <p:sp>
        <p:nvSpPr>
          <p:cNvPr id="8" name="TextBox 7"/>
          <p:cNvSpPr txBox="1"/>
          <p:nvPr/>
        </p:nvSpPr>
        <p:spPr>
          <a:xfrm>
            <a:off x="221615" y="938530"/>
            <a:ext cx="694118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Management members and staff</a:t>
            </a:r>
          </a:p>
        </p:txBody>
      </p:sp>
      <p:sp>
        <p:nvSpPr>
          <p:cNvPr id="9" name="TextBox 8"/>
          <p:cNvSpPr txBox="1"/>
          <p:nvPr/>
        </p:nvSpPr>
        <p:spPr>
          <a:xfrm>
            <a:off x="7745631" y="922386"/>
            <a:ext cx="2502000"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CEO details</a:t>
            </a:r>
          </a:p>
        </p:txBody>
      </p:sp>
      <p:sp>
        <p:nvSpPr>
          <p:cNvPr id="11" name="TextBox 10"/>
          <p:cNvSpPr txBox="1"/>
          <p:nvPr/>
        </p:nvSpPr>
        <p:spPr>
          <a:xfrm>
            <a:off x="7745631" y="1507161"/>
            <a:ext cx="4189349" cy="761747"/>
          </a:xfrm>
          <a:prstGeom prst="rect">
            <a:avLst/>
          </a:prstGeom>
          <a:solidFill>
            <a:schemeClr val="accent4">
              <a:lumMod val="20000"/>
              <a:lumOff val="80000"/>
            </a:schemeClr>
          </a:solidFill>
        </p:spPr>
        <p:txBody>
          <a:bodyPr wrap="square" rtlCol="0">
            <a:spAutoFit/>
          </a:bodyPr>
          <a:lstStyle/>
          <a:p>
            <a:pPr marL="285750" indent="-285750" rtl="0" fontAlgn="base">
              <a:spcBef>
                <a:spcPts val="930"/>
              </a:spcBef>
              <a:spcAft>
                <a:spcPts val="0"/>
              </a:spcAft>
              <a:buFont typeface="Arial" panose="020B0604020202020204" pitchFamily="34" charset="0"/>
              <a:buChar char="•"/>
            </a:pPr>
            <a:r>
              <a:rPr lang="en-US" sz="1800" b="0" i="0" u="none" strike="noStrike" dirty="0">
                <a:solidFill>
                  <a:srgbClr val="221F1F"/>
                </a:solidFill>
                <a:effectLst/>
                <a:latin typeface="Gill Sans MT" panose="020B0502020104020203" pitchFamily="34" charset="0"/>
              </a:rPr>
              <a:t>Name – </a:t>
            </a:r>
            <a:r>
              <a:rPr lang="en-IN" sz="1800" dirty="0">
                <a:effectLst/>
                <a:latin typeface="Gill Sans MT" panose="020B0502020104020203" pitchFamily="34" charset="0"/>
                <a:ea typeface="Calibri" panose="020F0502020204030204" pitchFamily="34" charset="0"/>
                <a:cs typeface="Times New Roman" panose="02020603050405020304" pitchFamily="18" charset="0"/>
              </a:rPr>
              <a:t>Mr. </a:t>
            </a:r>
            <a:r>
              <a:rPr lang="en-IN" sz="1800" dirty="0" err="1">
                <a:effectLst/>
                <a:latin typeface="Gill Sans MT" panose="020B0502020104020203" pitchFamily="34" charset="0"/>
                <a:ea typeface="Calibri" panose="020F0502020204030204" pitchFamily="34" charset="0"/>
                <a:cs typeface="Times New Roman" panose="02020603050405020304" pitchFamily="18" charset="0"/>
              </a:rPr>
              <a:t>Priyabraj</a:t>
            </a:r>
            <a:r>
              <a:rPr lang="en-IN" sz="1800" dirty="0">
                <a:effectLst/>
                <a:latin typeface="Gill Sans MT" panose="020B0502020104020203" pitchFamily="34" charset="0"/>
                <a:ea typeface="Calibri" panose="020F0502020204030204" pitchFamily="34" charset="0"/>
                <a:cs typeface="Times New Roman" panose="02020603050405020304" pitchFamily="18" charset="0"/>
              </a:rPr>
              <a:t> Jha</a:t>
            </a:r>
          </a:p>
          <a:p>
            <a:pPr marL="285750" indent="-285750" rtl="0" fontAlgn="base">
              <a:spcBef>
                <a:spcPts val="930"/>
              </a:spcBef>
              <a:spcAft>
                <a:spcPts val="0"/>
              </a:spcAft>
              <a:buFont typeface="Arial" panose="020B0604020202020204" pitchFamily="34" charset="0"/>
              <a:buChar char="•"/>
            </a:pPr>
            <a:r>
              <a:rPr lang="en-IN" b="0" i="0" u="none" strike="noStrike" dirty="0">
                <a:solidFill>
                  <a:srgbClr val="221F1F"/>
                </a:solidFill>
                <a:latin typeface="Gill Sans MT" panose="020B0502020104020203" pitchFamily="34" charset="0"/>
                <a:cs typeface="Times New Roman" panose="02020603050405020304" pitchFamily="18" charset="0"/>
              </a:rPr>
              <a:t>Education – B.A. (History Hons.)</a:t>
            </a:r>
            <a:endParaRPr lang="en-US" sz="1800" b="0" i="0" u="none" strike="noStrike" dirty="0">
              <a:solidFill>
                <a:srgbClr val="221F1F"/>
              </a:solidFill>
              <a:effectLst/>
              <a:latin typeface="Gill Sans MT" panose="020B0502020104020203" pitchFamily="34" charset="0"/>
            </a:endParaRPr>
          </a:p>
        </p:txBody>
      </p:sp>
      <p:sp>
        <p:nvSpPr>
          <p:cNvPr id="15" name="TextBox 14"/>
          <p:cNvSpPr txBox="1"/>
          <p:nvPr/>
        </p:nvSpPr>
        <p:spPr>
          <a:xfrm>
            <a:off x="236855" y="4514215"/>
            <a:ext cx="11713525" cy="1669688"/>
          </a:xfrm>
          <a:prstGeom prst="rect">
            <a:avLst/>
          </a:prstGeom>
          <a:solidFill>
            <a:schemeClr val="accent2">
              <a:lumMod val="20000"/>
              <a:lumOff val="80000"/>
            </a:schemeClr>
          </a:solidFill>
        </p:spPr>
        <p:txBody>
          <a:bodyPr wrap="square">
            <a:spAutoFit/>
          </a:bodyPr>
          <a:lstStyle/>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1800" dirty="0">
                <a:solidFill>
                  <a:srgbClr val="000000"/>
                </a:solidFill>
                <a:effectLst/>
                <a:latin typeface="Gill Sans MT" panose="020B0502020104020203" pitchFamily="34" charset="0"/>
                <a:ea typeface="Calibri" panose="020F0502020204030204" pitchFamily="34" charset="0"/>
              </a:rPr>
              <a:t>The main purpose of the project is to collect milk from the farmers and act as link between farmers and mother's dairy</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1800" dirty="0">
                <a:solidFill>
                  <a:srgbClr val="000000"/>
                </a:solidFill>
                <a:effectLst/>
                <a:latin typeface="Gill Sans MT" panose="020B0502020104020203" pitchFamily="34" charset="0"/>
                <a:ea typeface="Calibri" panose="020F0502020204030204" pitchFamily="34" charset="0"/>
              </a:rPr>
              <a:t>300 active members connected with the milk collection </a:t>
            </a:r>
            <a:r>
              <a:rPr lang="en-US" sz="1800" dirty="0" err="1">
                <a:solidFill>
                  <a:srgbClr val="000000"/>
                </a:solidFill>
                <a:effectLst/>
                <a:latin typeface="Gill Sans MT" panose="020B0502020104020203" pitchFamily="34" charset="0"/>
                <a:ea typeface="Calibri" panose="020F0502020204030204" pitchFamily="34" charset="0"/>
              </a:rPr>
              <a:t>centre</a:t>
            </a:r>
            <a:r>
              <a:rPr lang="en-US" sz="1800" dirty="0">
                <a:solidFill>
                  <a:srgbClr val="000000"/>
                </a:solidFill>
                <a:effectLst/>
                <a:latin typeface="Gill Sans MT" panose="020B0502020104020203" pitchFamily="34" charset="0"/>
                <a:ea typeface="Calibri" panose="020F0502020204030204" pitchFamily="34" charset="0"/>
              </a:rPr>
              <a:t> at FPO. </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lang="en-US" sz="1800" dirty="0">
                <a:solidFill>
                  <a:srgbClr val="000000"/>
                </a:solidFill>
                <a:effectLst/>
                <a:latin typeface="Gill Sans MT" panose="020B0502020104020203" pitchFamily="34" charset="0"/>
                <a:ea typeface="Calibri" panose="020F0502020204030204" pitchFamily="34" charset="0"/>
              </a:rPr>
              <a:t>FPO currently serves 10 villages of the 3 blocks, </a:t>
            </a:r>
            <a:r>
              <a:rPr lang="en-US" sz="1800" dirty="0" err="1">
                <a:solidFill>
                  <a:srgbClr val="000000"/>
                </a:solidFill>
                <a:effectLst/>
                <a:latin typeface="Gill Sans MT" panose="020B0502020104020203" pitchFamily="34" charset="0"/>
                <a:ea typeface="Calibri" panose="020F0502020204030204" pitchFamily="34" charset="0"/>
              </a:rPr>
              <a:t>Godda</a:t>
            </a:r>
            <a:r>
              <a:rPr lang="en-US" sz="1800" dirty="0">
                <a:solidFill>
                  <a:srgbClr val="000000"/>
                </a:solidFill>
                <a:effectLst/>
                <a:latin typeface="Gill Sans MT" panose="020B0502020104020203" pitchFamily="34" charset="0"/>
                <a:ea typeface="Calibri" panose="020F0502020204030204" pitchFamily="34" charset="0"/>
              </a:rPr>
              <a:t> , </a:t>
            </a:r>
            <a:r>
              <a:rPr lang="en-US" sz="1800" dirty="0" err="1">
                <a:solidFill>
                  <a:srgbClr val="000000"/>
                </a:solidFill>
                <a:effectLst/>
                <a:latin typeface="Gill Sans MT" panose="020B0502020104020203" pitchFamily="34" charset="0"/>
                <a:ea typeface="Calibri" panose="020F0502020204030204" pitchFamily="34" charset="0"/>
              </a:rPr>
              <a:t>Meharama</a:t>
            </a:r>
            <a:r>
              <a:rPr lang="en-US" sz="1800" dirty="0">
                <a:solidFill>
                  <a:srgbClr val="000000"/>
                </a:solidFill>
                <a:effectLst/>
                <a:latin typeface="Gill Sans MT" panose="020B0502020104020203" pitchFamily="34" charset="0"/>
                <a:ea typeface="Calibri" panose="020F0502020204030204" pitchFamily="34" charset="0"/>
              </a:rPr>
              <a:t>, and </a:t>
            </a:r>
            <a:r>
              <a:rPr lang="en-US" sz="1800" dirty="0" err="1">
                <a:solidFill>
                  <a:srgbClr val="000000"/>
                </a:solidFill>
                <a:effectLst/>
                <a:latin typeface="Gill Sans MT" panose="020B0502020104020203" pitchFamily="34" charset="0"/>
                <a:ea typeface="Calibri" panose="020F0502020204030204" pitchFamily="34" charset="0"/>
              </a:rPr>
              <a:t>Mahagama</a:t>
            </a:r>
            <a:r>
              <a:rPr lang="en-US" sz="1800" dirty="0">
                <a:solidFill>
                  <a:srgbClr val="000000"/>
                </a:solidFill>
                <a:effectLst/>
                <a:latin typeface="Gill Sans MT" panose="020B0502020104020203" pitchFamily="34" charset="0"/>
                <a:ea typeface="Calibri" panose="020F0502020204030204" pitchFamily="34" charset="0"/>
              </a:rPr>
              <a:t>  in the </a:t>
            </a:r>
            <a:r>
              <a:rPr lang="en-US" sz="1800" dirty="0" err="1">
                <a:solidFill>
                  <a:srgbClr val="000000"/>
                </a:solidFill>
                <a:effectLst/>
                <a:latin typeface="Gill Sans MT" panose="020B0502020104020203" pitchFamily="34" charset="0"/>
                <a:ea typeface="Calibri" panose="020F0502020204030204" pitchFamily="34" charset="0"/>
              </a:rPr>
              <a:t>Godda</a:t>
            </a:r>
            <a:r>
              <a:rPr lang="en-US" sz="1800" dirty="0">
                <a:solidFill>
                  <a:srgbClr val="000000"/>
                </a:solidFill>
                <a:effectLst/>
                <a:latin typeface="Gill Sans MT" panose="020B0502020104020203" pitchFamily="34" charset="0"/>
                <a:ea typeface="Calibri" panose="020F0502020204030204" pitchFamily="34" charset="0"/>
              </a:rPr>
              <a:t> district</a:t>
            </a:r>
          </a:p>
          <a:p>
            <a:pPr marL="400050" marR="0" lvl="0" indent="-285750" algn="just" defTabSz="914400" rtl="0" eaLnBrk="1" fontAlgn="base" latinLnBrk="0" hangingPunct="1">
              <a:lnSpc>
                <a:spcPct val="100000"/>
              </a:lnSpc>
              <a:spcBef>
                <a:spcPts val="450"/>
              </a:spcBef>
              <a:spcAft>
                <a:spcPts val="0"/>
              </a:spcAft>
              <a:buClrTx/>
              <a:buSzTx/>
              <a:buFont typeface="Arial" panose="020B0604020202020204" pitchFamily="34" charset="0"/>
              <a:buChar char="•"/>
              <a:defRPr/>
            </a:pPr>
            <a:r>
              <a:rPr kumimoji="0" lang="en-US" b="1" i="0" u="none" strike="noStrike" kern="1200" cap="none" spc="0" normalizeH="0" baseline="0" noProof="0" dirty="0">
                <a:ln>
                  <a:noFill/>
                </a:ln>
                <a:solidFill>
                  <a:srgbClr val="000000"/>
                </a:solidFill>
                <a:uLnTx/>
                <a:uFillTx/>
                <a:latin typeface="Gill Sans MT" panose="020B0502020104020203" pitchFamily="34" charset="0"/>
              </a:rPr>
              <a:t>Product </a:t>
            </a:r>
            <a:r>
              <a:rPr kumimoji="0" lang="en-US" b="0" i="0" u="none" strike="noStrike" kern="1200" cap="none" spc="0" normalizeH="0" baseline="0" noProof="0" dirty="0">
                <a:ln>
                  <a:noFill/>
                </a:ln>
                <a:solidFill>
                  <a:srgbClr val="000000"/>
                </a:solidFill>
                <a:uLnTx/>
                <a:uFillTx/>
                <a:latin typeface="Gill Sans MT" panose="020B0502020104020203" pitchFamily="34" charset="0"/>
              </a:rPr>
              <a:t>– On an average cow milk contains 87 per cent water, 3.9 per cent fat, 4.9 per cent lactose, 3.5 per cent protein and 0.7 per cent minerals and vitamins and other minor constituents</a:t>
            </a:r>
            <a:endParaRPr kumimoji="0" lang="en-US" sz="2000" b="0" i="0" u="none" strike="noStrike" kern="1200" cap="none" spc="0" normalizeH="0" baseline="0" noProof="0" dirty="0">
              <a:ln>
                <a:noFill/>
              </a:ln>
              <a:solidFill>
                <a:srgbClr val="000000"/>
              </a:solidFill>
              <a:effectLst/>
              <a:uLnTx/>
              <a:uFillTx/>
              <a:latin typeface="Gill Sans MT" panose="020B0502020104020203" pitchFamily="34" charset="0"/>
            </a:endParaRPr>
          </a:p>
        </p:txBody>
      </p:sp>
      <p:sp>
        <p:nvSpPr>
          <p:cNvPr id="16" name="TextBox 15"/>
          <p:cNvSpPr txBox="1"/>
          <p:nvPr/>
        </p:nvSpPr>
        <p:spPr>
          <a:xfrm>
            <a:off x="236855" y="3930650"/>
            <a:ext cx="510921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Amasis MT Pro" panose="02040504050005020304" pitchFamily="18" charset="0"/>
                <a:ea typeface="+mn-ea"/>
                <a:cs typeface="+mn-cs"/>
              </a:rPr>
              <a:t>About the Project</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982264" y="171405"/>
            <a:ext cx="5945663"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Process flow chart</a:t>
            </a:r>
          </a:p>
        </p:txBody>
      </p:sp>
      <p:grpSp>
        <p:nvGrpSpPr>
          <p:cNvPr id="19" name="Group 18"/>
          <p:cNvGrpSpPr/>
          <p:nvPr/>
        </p:nvGrpSpPr>
        <p:grpSpPr>
          <a:xfrm>
            <a:off x="358490" y="656124"/>
            <a:ext cx="11551701" cy="6153863"/>
            <a:chOff x="358490" y="648520"/>
            <a:chExt cx="11551701" cy="6153863"/>
          </a:xfrm>
        </p:grpSpPr>
        <p:sp>
          <p:nvSpPr>
            <p:cNvPr id="34" name="Arrow: Left 33"/>
            <p:cNvSpPr/>
            <p:nvPr/>
          </p:nvSpPr>
          <p:spPr>
            <a:xfrm>
              <a:off x="4794577" y="5030775"/>
              <a:ext cx="1706880" cy="370840"/>
            </a:xfrm>
            <a:prstGeom prst="leftArrow">
              <a:avLst/>
            </a:prstGeom>
            <a:solidFill>
              <a:srgbClr val="E992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Arrow: Bent 32"/>
            <p:cNvSpPr/>
            <p:nvPr/>
          </p:nvSpPr>
          <p:spPr>
            <a:xfrm rot="10800000">
              <a:off x="9667094" y="4067661"/>
              <a:ext cx="891946" cy="1213262"/>
            </a:xfrm>
            <a:prstGeom prst="bentArrow">
              <a:avLst/>
            </a:prstGeom>
            <a:solidFill>
              <a:srgbClr val="E992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Arrow: Right 10"/>
            <p:cNvSpPr/>
            <p:nvPr/>
          </p:nvSpPr>
          <p:spPr>
            <a:xfrm>
              <a:off x="3370269" y="1955883"/>
              <a:ext cx="1397399" cy="291503"/>
            </a:xfrm>
            <a:prstGeom prst="rightArrow">
              <a:avLst/>
            </a:prstGeom>
            <a:solidFill>
              <a:srgbClr val="E992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7" name="Arrow: Right 26"/>
            <p:cNvSpPr/>
            <p:nvPr/>
          </p:nvSpPr>
          <p:spPr>
            <a:xfrm>
              <a:off x="7410998" y="1934471"/>
              <a:ext cx="1366991" cy="334326"/>
            </a:xfrm>
            <a:prstGeom prst="rightArrow">
              <a:avLst/>
            </a:prstGeom>
            <a:solidFill>
              <a:srgbClr val="E992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extBox 8"/>
            <p:cNvSpPr txBox="1"/>
            <p:nvPr/>
          </p:nvSpPr>
          <p:spPr>
            <a:xfrm>
              <a:off x="358490" y="3242975"/>
              <a:ext cx="2981270" cy="784830"/>
            </a:xfrm>
            <a:prstGeom prst="rect">
              <a:avLst/>
            </a:prstGeom>
            <a:noFill/>
            <a:ln w="19050">
              <a:solidFill>
                <a:schemeClr val="accent1">
                  <a:lumMod val="75000"/>
                </a:scheme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500" b="1"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Weighing machine - </a:t>
              </a:r>
              <a:r>
                <a:rPr kumimoji="0" lang="en-US" sz="15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The milk collected from the farmers is weighed in the weighing machine</a:t>
              </a:r>
            </a:p>
          </p:txBody>
        </p:sp>
        <p:sp>
          <p:nvSpPr>
            <p:cNvPr id="14" name="TextBox 13"/>
            <p:cNvSpPr txBox="1"/>
            <p:nvPr/>
          </p:nvSpPr>
          <p:spPr>
            <a:xfrm>
              <a:off x="4765588" y="3207931"/>
              <a:ext cx="2684420" cy="783590"/>
            </a:xfrm>
            <a:prstGeom prst="rect">
              <a:avLst/>
            </a:prstGeom>
            <a:noFill/>
            <a:ln w="19050">
              <a:solidFill>
                <a:schemeClr val="accent1">
                  <a:lumMod val="75000"/>
                </a:schemeClr>
              </a:solidFill>
            </a:ln>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en-US" sz="1500" b="1"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Plastic bottle - </a:t>
              </a:r>
              <a:r>
                <a:rPr kumimoji="0" lang="en-US" sz="15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The collected milk sample is </a:t>
              </a:r>
              <a:r>
                <a:rPr kumimoji="0" lang="en-IN" altLang="en-US" sz="15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filled </a:t>
              </a:r>
              <a:r>
                <a:rPr kumimoji="0" lang="en-US" sz="15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in the small plastic bottles</a:t>
              </a:r>
            </a:p>
          </p:txBody>
        </p:sp>
        <p:sp>
          <p:nvSpPr>
            <p:cNvPr id="18" name="TextBox 17"/>
            <p:cNvSpPr txBox="1"/>
            <p:nvPr/>
          </p:nvSpPr>
          <p:spPr>
            <a:xfrm>
              <a:off x="8801969" y="3037823"/>
              <a:ext cx="3108222" cy="1015663"/>
            </a:xfrm>
            <a:prstGeom prst="rect">
              <a:avLst/>
            </a:prstGeom>
            <a:noFill/>
            <a:ln w="19050">
              <a:solidFill>
                <a:schemeClr val="accent1">
                  <a:lumMod val="75000"/>
                </a:schemeClr>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500" b="1" i="0" u="none" strike="noStrike" kern="1200" cap="none" spc="0" normalizeH="0" baseline="0" noProof="0" dirty="0" err="1">
                  <a:ln>
                    <a:noFill/>
                  </a:ln>
                  <a:solidFill>
                    <a:prstClr val="black"/>
                  </a:solidFill>
                  <a:effectLst/>
                  <a:uLnTx/>
                  <a:uFillTx/>
                  <a:latin typeface="Gill Sans MT" panose="020B0502020104020203" pitchFamily="34" charset="0"/>
                </a:rPr>
                <a:t>Lacto</a:t>
              </a:r>
              <a:r>
                <a:rPr kumimoji="0" lang="en-US" sz="1500" b="1" i="0" u="none" strike="noStrike" kern="1200" cap="none" spc="0" normalizeH="0" baseline="0" noProof="0" dirty="0">
                  <a:ln>
                    <a:noFill/>
                  </a:ln>
                  <a:solidFill>
                    <a:prstClr val="black"/>
                  </a:solidFill>
                  <a:effectLst/>
                  <a:uLnTx/>
                  <a:uFillTx/>
                  <a:latin typeface="Gill Sans MT" panose="020B0502020104020203" pitchFamily="34" charset="0"/>
                </a:rPr>
                <a:t> Scanner - </a:t>
              </a:r>
              <a:r>
                <a:rPr lang="en-US" sz="1500" dirty="0">
                  <a:solidFill>
                    <a:prstClr val="black"/>
                  </a:solidFill>
                  <a:latin typeface="Gill Sans MT" panose="020B0502020104020203" pitchFamily="34" charset="0"/>
                </a:rPr>
                <a:t>M</a:t>
              </a:r>
              <a:r>
                <a:rPr kumimoji="0" lang="en-US" sz="1500" b="0" i="0" u="none" strike="noStrike" kern="1200" cap="none" spc="0" normalizeH="0" baseline="0" noProof="0" dirty="0">
                  <a:ln>
                    <a:noFill/>
                  </a:ln>
                  <a:solidFill>
                    <a:prstClr val="black"/>
                  </a:solidFill>
                  <a:effectLst/>
                  <a:uLnTx/>
                  <a:uFillTx/>
                  <a:latin typeface="Gill Sans MT" panose="020B0502020104020203" pitchFamily="34" charset="0"/>
                </a:rPr>
                <a:t>ilk filled plastic bottles are then put into the </a:t>
              </a:r>
              <a:r>
                <a:rPr kumimoji="0" lang="en-US" sz="1500" b="0" i="0" u="none" strike="noStrike" kern="1200" cap="none" spc="0" normalizeH="0" baseline="0" noProof="0" dirty="0" err="1">
                  <a:ln>
                    <a:noFill/>
                  </a:ln>
                  <a:solidFill>
                    <a:prstClr val="black"/>
                  </a:solidFill>
                  <a:effectLst/>
                  <a:uLnTx/>
                  <a:uFillTx/>
                  <a:latin typeface="Gill Sans MT" panose="020B0502020104020203" pitchFamily="34" charset="0"/>
                </a:rPr>
                <a:t>Lacto</a:t>
              </a:r>
              <a:r>
                <a:rPr kumimoji="0" lang="en-US" sz="1500" b="0" i="0" u="none" strike="noStrike" kern="1200" cap="none" spc="0" normalizeH="0" baseline="0" noProof="0" dirty="0">
                  <a:ln>
                    <a:noFill/>
                  </a:ln>
                  <a:solidFill>
                    <a:prstClr val="black"/>
                  </a:solidFill>
                  <a:effectLst/>
                  <a:uLnTx/>
                  <a:uFillTx/>
                  <a:latin typeface="Gill Sans MT" panose="020B0502020104020203" pitchFamily="34" charset="0"/>
                </a:rPr>
                <a:t> scanner to obtain the information of fat and SNF</a:t>
              </a:r>
            </a:p>
          </p:txBody>
        </p:sp>
        <p:sp>
          <p:nvSpPr>
            <p:cNvPr id="22" name="TextBox 21"/>
            <p:cNvSpPr txBox="1"/>
            <p:nvPr/>
          </p:nvSpPr>
          <p:spPr>
            <a:xfrm>
              <a:off x="6519642" y="6248385"/>
              <a:ext cx="3149704" cy="553998"/>
            </a:xfrm>
            <a:prstGeom prst="rect">
              <a:avLst/>
            </a:prstGeom>
            <a:noFill/>
            <a:ln w="19050">
              <a:solidFill>
                <a:schemeClr val="accent1">
                  <a:lumMod val="75000"/>
                </a:schemeClr>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500" b="1"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Data Processor - </a:t>
              </a:r>
              <a:r>
                <a:rPr kumimoji="0" lang="en-US" sz="15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Data processor process the complete data of the milk</a:t>
              </a:r>
            </a:p>
          </p:txBody>
        </p:sp>
        <p:sp>
          <p:nvSpPr>
            <p:cNvPr id="26" name="TextBox 25"/>
            <p:cNvSpPr txBox="1"/>
            <p:nvPr/>
          </p:nvSpPr>
          <p:spPr>
            <a:xfrm>
              <a:off x="683664" y="4567639"/>
              <a:ext cx="1426493" cy="1708160"/>
            </a:xfrm>
            <a:prstGeom prst="rect">
              <a:avLst/>
            </a:prstGeom>
            <a:noFill/>
            <a:ln w="19050">
              <a:solidFill>
                <a:schemeClr val="accent1">
                  <a:lumMod val="75000"/>
                </a:schemeClr>
              </a:solidFill>
            </a:ln>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en-US" sz="1500" b="1"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Digital Indicator - </a:t>
              </a:r>
              <a:r>
                <a:rPr kumimoji="0" lang="en-US" sz="15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The data of fat, SNF and rate of milk is indicated in the data indicator</a:t>
              </a:r>
            </a:p>
          </p:txBody>
        </p:sp>
        <p:sp>
          <p:nvSpPr>
            <p:cNvPr id="4" name="Rectangle 3"/>
            <p:cNvSpPr/>
            <p:nvPr/>
          </p:nvSpPr>
          <p:spPr>
            <a:xfrm>
              <a:off x="358491" y="929474"/>
              <a:ext cx="2981270" cy="2313501"/>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endParaRPr lang="en-US"/>
            </a:p>
          </p:txBody>
        </p:sp>
        <p:sp>
          <p:nvSpPr>
            <p:cNvPr id="6" name="Rectangle 5"/>
            <p:cNvSpPr/>
            <p:nvPr/>
          </p:nvSpPr>
          <p:spPr>
            <a:xfrm>
              <a:off x="4765588" y="1305658"/>
              <a:ext cx="2684420" cy="1891807"/>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endParaRPr lang="en-US"/>
            </a:p>
          </p:txBody>
        </p:sp>
        <p:sp>
          <p:nvSpPr>
            <p:cNvPr id="7" name="Rectangle 6"/>
            <p:cNvSpPr/>
            <p:nvPr/>
          </p:nvSpPr>
          <p:spPr>
            <a:xfrm>
              <a:off x="8801969" y="648520"/>
              <a:ext cx="3108222" cy="2374941"/>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endParaRPr lang="en-US" dirty="0"/>
            </a:p>
          </p:txBody>
        </p:sp>
        <p:sp>
          <p:nvSpPr>
            <p:cNvPr id="12" name="Rectangle 11"/>
            <p:cNvSpPr/>
            <p:nvPr/>
          </p:nvSpPr>
          <p:spPr>
            <a:xfrm>
              <a:off x="6519641" y="4132169"/>
              <a:ext cx="3147453" cy="2105293"/>
            </a:xfrm>
            <a:prstGeom prst="rect">
              <a:avLst/>
            </a:prstGeom>
            <a:blipFill dpi="0" rotWithShape="1">
              <a:blip r:embed="rId5" cstate="print">
                <a:extLst>
                  <a:ext uri="{28A0092B-C50C-407E-A947-70E740481C1C}">
                    <a14:useLocalDpi xmlns:a14="http://schemas.microsoft.com/office/drawing/2010/main" val="0"/>
                  </a:ext>
                </a:extLst>
              </a:blip>
              <a:srcRect/>
              <a:stretch>
                <a:fillRect/>
              </a:stretch>
            </a:blip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endParaRPr lang="en-US"/>
            </a:p>
          </p:txBody>
        </p:sp>
        <p:sp>
          <p:nvSpPr>
            <p:cNvPr id="15" name="Rectangle 14"/>
            <p:cNvSpPr/>
            <p:nvPr/>
          </p:nvSpPr>
          <p:spPr>
            <a:xfrm>
              <a:off x="2110157" y="4540070"/>
              <a:ext cx="2684420" cy="1750830"/>
            </a:xfrm>
            <a:prstGeom prst="rect">
              <a:avLst/>
            </a:prstGeom>
            <a:blipFill dpi="0" rotWithShape="1">
              <a:blip r:embed="rId6" cstate="print">
                <a:extLst>
                  <a:ext uri="{28A0092B-C50C-407E-A947-70E740481C1C}">
                    <a14:useLocalDpi xmlns:a14="http://schemas.microsoft.com/office/drawing/2010/main" val="0"/>
                  </a:ext>
                </a:extLst>
              </a:blip>
              <a:srcRect/>
              <a:stretch>
                <a:fillRect/>
              </a:stretch>
            </a:blip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endParaRPr lang="en-US"/>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84376"/>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7" y="13083"/>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Balance sheet</a:t>
            </a:r>
          </a:p>
        </p:txBody>
      </p:sp>
      <p:graphicFrame>
        <p:nvGraphicFramePr>
          <p:cNvPr id="5" name="Table 5"/>
          <p:cNvGraphicFramePr>
            <a:graphicFrameLocks noGrp="1"/>
          </p:cNvGraphicFramePr>
          <p:nvPr/>
        </p:nvGraphicFramePr>
        <p:xfrm>
          <a:off x="891540" y="649808"/>
          <a:ext cx="10408920" cy="6113680"/>
        </p:xfrm>
        <a:graphic>
          <a:graphicData uri="http://schemas.openxmlformats.org/drawingml/2006/table">
            <a:tbl>
              <a:tblPr firstRow="1" bandRow="1">
                <a:tableStyleId>{5C22544A-7EE6-4342-B048-85BDC9FD1C3A}</a:tableStyleId>
              </a:tblPr>
              <a:tblGrid>
                <a:gridCol w="3322320">
                  <a:extLst>
                    <a:ext uri="{9D8B030D-6E8A-4147-A177-3AD203B41FA5}">
                      <a16:colId xmlns:a16="http://schemas.microsoft.com/office/drawing/2014/main" val="20000"/>
                    </a:ext>
                  </a:extLst>
                </a:gridCol>
                <a:gridCol w="1882139">
                  <a:extLst>
                    <a:ext uri="{9D8B030D-6E8A-4147-A177-3AD203B41FA5}">
                      <a16:colId xmlns:a16="http://schemas.microsoft.com/office/drawing/2014/main" val="20001"/>
                    </a:ext>
                  </a:extLst>
                </a:gridCol>
                <a:gridCol w="3051115">
                  <a:extLst>
                    <a:ext uri="{9D8B030D-6E8A-4147-A177-3AD203B41FA5}">
                      <a16:colId xmlns:a16="http://schemas.microsoft.com/office/drawing/2014/main" val="20002"/>
                    </a:ext>
                  </a:extLst>
                </a:gridCol>
                <a:gridCol w="2153346">
                  <a:extLst>
                    <a:ext uri="{9D8B030D-6E8A-4147-A177-3AD203B41FA5}">
                      <a16:colId xmlns:a16="http://schemas.microsoft.com/office/drawing/2014/main" val="20003"/>
                    </a:ext>
                  </a:extLst>
                </a:gridCol>
              </a:tblGrid>
              <a:tr h="382105">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ASSETS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AMOUNT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LIABILITIES</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indent="45720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AMOUNT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382105">
                <a:tc gridSpan="2">
                  <a:txBody>
                    <a:bodyPr/>
                    <a:lstStyle/>
                    <a:p>
                      <a:pPr marL="0" marR="0" algn="l">
                        <a:lnSpc>
                          <a:spcPct val="150000"/>
                        </a:lnSpc>
                        <a:spcBef>
                          <a:spcPts val="0"/>
                        </a:spcBef>
                        <a:spcAft>
                          <a:spcPts val="0"/>
                        </a:spcAft>
                        <a:tabLst>
                          <a:tab pos="1838325" algn="l"/>
                        </a:tabLs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CURRENT ASSETS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gridSpan="2">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CURRENT LIABILTIES</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marL="68580" marR="68580" marT="0" marB="0"/>
                </a:tc>
                <a:extLst>
                  <a:ext uri="{0D108BD9-81ED-4DB2-BD59-A6C34878D82A}">
                    <a16:rowId xmlns:a16="http://schemas.microsoft.com/office/drawing/2014/main" val="10001"/>
                  </a:ext>
                </a:extLst>
              </a:tr>
              <a:tr h="382105">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CASH ON HAND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Rs. 25,000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LOAN TO BE PAID </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1,40,000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382105">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SAVING IN BANK</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Rs. 1,00,000</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COST OF PRODUCT</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58,40,000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382105">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LIVESTOCK PRODUCT(MILK)</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Rs. 73,00,000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COST OF MAINTENCE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20000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382105">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VALUE OF BONDS AND SHARES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Rs. 2000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OPERATING COST</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6,47,300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382105">
                <a:tc>
                  <a:txBody>
                    <a:bodyPr/>
                    <a:lstStyle/>
                    <a:p>
                      <a:pPr marL="0" marR="0" algn="l">
                        <a:lnSpc>
                          <a:spcPct val="150000"/>
                        </a:lnSpc>
                        <a:spcBef>
                          <a:spcPts val="0"/>
                        </a:spcBef>
                        <a:spcAft>
                          <a:spcPts val="0"/>
                        </a:spcAft>
                      </a:pP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SUB TOTAL</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600" b="0" dirty="0">
                          <a:effectLst/>
                          <a:latin typeface="Times New Roman" panose="02020603050405020304" pitchFamily="18" charset="0"/>
                          <a:ea typeface="Calibri" panose="020F0502020204030204" pitchFamily="34" charset="0"/>
                          <a:cs typeface="Times New Roman" panose="02020603050405020304" pitchFamily="18" charset="0"/>
                        </a:rPr>
                        <a:t>74,27,000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b="1">
                          <a:effectLst/>
                          <a:latin typeface="Times New Roman" panose="02020603050405020304" pitchFamily="18" charset="0"/>
                          <a:ea typeface="Calibri" panose="020F0502020204030204" pitchFamily="34" charset="0"/>
                          <a:cs typeface="Times New Roman" panose="02020603050405020304" pitchFamily="18" charset="0"/>
                        </a:rPr>
                        <a:t>SUB TOTAL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65,16,300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r h="382105">
                <a:tc gridSpan="2">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INTERMIDIATE ASSETS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gridSpan="2">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INTERMEDIATE LIABILITIES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marL="68580" marR="68580" marT="0" marB="0"/>
                </a:tc>
                <a:extLst>
                  <a:ext uri="{0D108BD9-81ED-4DB2-BD59-A6C34878D82A}">
                    <a16:rowId xmlns:a16="http://schemas.microsoft.com/office/drawing/2014/main" val="10007"/>
                  </a:ext>
                </a:extLst>
              </a:tr>
              <a:tr h="382105">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MACHINERY AND EQUIPMENT</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Rs. 2,50,000</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MACHINERY LOAN</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60,000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8"/>
                  </a:ext>
                </a:extLst>
              </a:tr>
              <a:tr h="382105">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DAIRY CATTLE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60,000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9"/>
                  </a:ext>
                </a:extLst>
              </a:tr>
              <a:tr h="382105">
                <a:tc>
                  <a:txBody>
                    <a:bodyPr/>
                    <a:lstStyle/>
                    <a:p>
                      <a:pPr marL="0" marR="0" algn="l">
                        <a:lnSpc>
                          <a:spcPct val="150000"/>
                        </a:lnSpc>
                        <a:spcBef>
                          <a:spcPts val="0"/>
                        </a:spcBef>
                        <a:spcAft>
                          <a:spcPts val="0"/>
                        </a:spcAft>
                      </a:pPr>
                      <a:r>
                        <a:rPr lang="en-IN" sz="1600" b="1">
                          <a:effectLst/>
                          <a:latin typeface="Times New Roman" panose="02020603050405020304" pitchFamily="18" charset="0"/>
                          <a:ea typeface="Calibri" panose="020F0502020204030204" pitchFamily="34" charset="0"/>
                          <a:cs typeface="Times New Roman" panose="02020603050405020304" pitchFamily="18" charset="0"/>
                        </a:rPr>
                        <a:t>SUB TOTAL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3,10,000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b="1">
                          <a:effectLst/>
                          <a:latin typeface="Times New Roman" panose="02020603050405020304" pitchFamily="18" charset="0"/>
                          <a:ea typeface="Calibri" panose="020F0502020204030204" pitchFamily="34" charset="0"/>
                          <a:cs typeface="Times New Roman" panose="02020603050405020304" pitchFamily="18" charset="0"/>
                        </a:rPr>
                        <a:t>SUB TOTAL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60,000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10"/>
                  </a:ext>
                </a:extLst>
              </a:tr>
              <a:tr h="382105">
                <a:tc gridSpan="2">
                  <a:txBody>
                    <a:bodyPr/>
                    <a:lstStyle/>
                    <a:p>
                      <a:pPr marL="0" marR="0" indent="45720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LONG TERM ASSETS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gridSpan="2">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LONG TERM LIABILTIES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marL="68580" marR="68580" marT="0" marB="0"/>
                </a:tc>
                <a:extLst>
                  <a:ext uri="{0D108BD9-81ED-4DB2-BD59-A6C34878D82A}">
                    <a16:rowId xmlns:a16="http://schemas.microsoft.com/office/drawing/2014/main" val="10011"/>
                  </a:ext>
                </a:extLst>
              </a:tr>
              <a:tr h="382105">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LAND VALUE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10,00,000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WORKING CAPITAL LOAN</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5,00,000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12"/>
                  </a:ext>
                </a:extLst>
              </a:tr>
              <a:tr h="382105">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FARM BUILDING</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5,00,000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13"/>
                  </a:ext>
                </a:extLst>
              </a:tr>
              <a:tr h="382105">
                <a:tc>
                  <a:txBody>
                    <a:bodyPr/>
                    <a:lstStyle/>
                    <a:p>
                      <a:pPr marL="0" marR="0" algn="l">
                        <a:lnSpc>
                          <a:spcPct val="150000"/>
                        </a:lnSpc>
                        <a:spcBef>
                          <a:spcPts val="0"/>
                        </a:spcBef>
                        <a:spcAft>
                          <a:spcPts val="0"/>
                        </a:spcAft>
                      </a:pPr>
                      <a:r>
                        <a:rPr lang="en-IN" sz="1600" b="1">
                          <a:effectLst/>
                          <a:latin typeface="Times New Roman" panose="02020603050405020304" pitchFamily="18" charset="0"/>
                          <a:ea typeface="Calibri" panose="020F0502020204030204" pitchFamily="34" charset="0"/>
                          <a:cs typeface="Times New Roman" panose="02020603050405020304" pitchFamily="18" charset="0"/>
                        </a:rPr>
                        <a:t>SUB TOTAL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15,00,000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b="1">
                          <a:effectLst/>
                          <a:latin typeface="Times New Roman" panose="02020603050405020304" pitchFamily="18" charset="0"/>
                          <a:ea typeface="Calibri" panose="020F0502020204030204" pitchFamily="34" charset="0"/>
                          <a:cs typeface="Times New Roman" panose="02020603050405020304" pitchFamily="18" charset="0"/>
                        </a:rPr>
                        <a:t>SUB TOTAL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5,00,000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14"/>
                  </a:ext>
                </a:extLst>
              </a:tr>
              <a:tr h="382105">
                <a:tc>
                  <a:txBody>
                    <a:bodyPr/>
                    <a:lstStyle/>
                    <a:p>
                      <a:pPr marL="0" marR="0" algn="l">
                        <a:lnSpc>
                          <a:spcPct val="150000"/>
                        </a:lnSpc>
                        <a:spcBef>
                          <a:spcPts val="0"/>
                        </a:spcBef>
                        <a:spcAft>
                          <a:spcPts val="0"/>
                        </a:spcAft>
                      </a:pPr>
                      <a:r>
                        <a:rPr lang="en-IN" sz="1600" b="1">
                          <a:effectLst/>
                          <a:latin typeface="Times New Roman" panose="02020603050405020304" pitchFamily="18" charset="0"/>
                          <a:ea typeface="Calibri" panose="020F0502020204030204" pitchFamily="34" charset="0"/>
                          <a:cs typeface="Times New Roman" panose="02020603050405020304" pitchFamily="18" charset="0"/>
                        </a:rPr>
                        <a:t>TOTAL ASSETS</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92,37,000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l">
                        <a:lnSpc>
                          <a:spcPct val="150000"/>
                        </a:lnSpc>
                        <a:spcBef>
                          <a:spcPts val="0"/>
                        </a:spcBef>
                        <a:spcAft>
                          <a:spcPts val="0"/>
                        </a:spcAft>
                      </a:pPr>
                      <a:r>
                        <a:rPr lang="en-IN" sz="1600" b="1">
                          <a:effectLst/>
                          <a:latin typeface="Times New Roman" panose="02020603050405020304" pitchFamily="18" charset="0"/>
                          <a:ea typeface="Calibri" panose="020F0502020204030204" pitchFamily="34" charset="0"/>
                          <a:cs typeface="Times New Roman" panose="02020603050405020304" pitchFamily="18" charset="0"/>
                        </a:rPr>
                        <a:t>TOTAL LIABILTIES</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70,76,300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15"/>
                  </a:ext>
                </a:extLst>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4" y="374749"/>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Profit Statement of </a:t>
            </a:r>
            <a:r>
              <a:rPr kumimoji="0" lang="en-US" sz="4000" b="1" i="0" u="none" strike="noStrike" kern="1200" cap="none" spc="0" normalizeH="0" baseline="0" noProof="0" dirty="0" err="1">
                <a:ln>
                  <a:noFill/>
                </a:ln>
                <a:solidFill>
                  <a:srgbClr val="FF0000"/>
                </a:solidFill>
                <a:effectLst/>
                <a:uLnTx/>
                <a:uFillTx/>
                <a:latin typeface="Amasis MT Pro" panose="02040504050005020304" pitchFamily="18" charset="0"/>
                <a:ea typeface="+mn-ea"/>
                <a:cs typeface="+mn-cs"/>
              </a:rPr>
              <a:t>Khusaalii</a:t>
            </a: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 FPO</a:t>
            </a:r>
          </a:p>
        </p:txBody>
      </p:sp>
      <p:sp>
        <p:nvSpPr>
          <p:cNvPr id="5" name="TextBox 4"/>
          <p:cNvSpPr txBox="1"/>
          <p:nvPr/>
        </p:nvSpPr>
        <p:spPr>
          <a:xfrm>
            <a:off x="3218908" y="1457384"/>
            <a:ext cx="5754177" cy="4608121"/>
          </a:xfrm>
          <a:prstGeom prst="rect">
            <a:avLst/>
          </a:prstGeom>
          <a:solidFill>
            <a:schemeClr val="accent4">
              <a:lumMod val="20000"/>
              <a:lumOff val="80000"/>
            </a:schemeClr>
          </a:solidFill>
        </p:spPr>
        <p:txBody>
          <a:bodyPr wrap="square" rtlCol="0">
            <a:spAutoFit/>
          </a:bodyPr>
          <a:lstStyle/>
          <a:p>
            <a:pPr marL="285750" marR="0" indent="-285750" algn="just">
              <a:lnSpc>
                <a:spcPct val="150000"/>
              </a:lnSpc>
              <a:spcBef>
                <a:spcPts val="0"/>
              </a:spcBef>
              <a:spcAft>
                <a:spcPts val="800"/>
              </a:spcAft>
              <a:buFont typeface="Arial" panose="020B0604020202020204" pitchFamily="34" charset="0"/>
              <a:buChar char="•"/>
              <a:tabLst>
                <a:tab pos="2066925"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TOTAL COST MILK =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Rs.</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58,40,000</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indent="-285750" algn="just">
              <a:lnSpc>
                <a:spcPct val="150000"/>
              </a:lnSpc>
              <a:spcBef>
                <a:spcPts val="0"/>
              </a:spcBef>
              <a:spcAft>
                <a:spcPts val="800"/>
              </a:spcAft>
              <a:buFont typeface="Arial" panose="020B0604020202020204" pitchFamily="34" charset="0"/>
              <a:buChar char="•"/>
              <a:tabLst>
                <a:tab pos="2066925"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COST OF OPERATION = </a:t>
            </a:r>
            <a:r>
              <a:rPr lang="en-IN" sz="1800" b="1" kern="100" dirty="0" err="1">
                <a:effectLst/>
                <a:latin typeface="Times New Roman" panose="02020603050405020304" pitchFamily="18" charset="0"/>
                <a:ea typeface="Calibri" panose="020F0502020204030204" pitchFamily="34" charset="0"/>
                <a:cs typeface="Times New Roman" panose="02020603050405020304" pitchFamily="18" charset="0"/>
              </a:rPr>
              <a:t>Rs</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6,40,300</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indent="-285750" algn="just">
              <a:lnSpc>
                <a:spcPct val="150000"/>
              </a:lnSpc>
              <a:spcBef>
                <a:spcPts val="0"/>
              </a:spcBef>
              <a:spcAft>
                <a:spcPts val="800"/>
              </a:spcAft>
              <a:buFont typeface="Arial" panose="020B0604020202020204" pitchFamily="34" charset="0"/>
              <a:buChar char="•"/>
              <a:tabLst>
                <a:tab pos="2066925"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COST OF MAINTENCE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 Rs. </a:t>
            </a:r>
            <a:r>
              <a:rPr lang="en-IN" b="1" kern="100" dirty="0">
                <a:latin typeface="Times New Roman" panose="02020603050405020304" pitchFamily="18" charset="0"/>
                <a:ea typeface="Calibri" panose="020F0502020204030204" pitchFamily="34" charset="0"/>
                <a:cs typeface="Times New Roman" panose="02020603050405020304" pitchFamily="18" charset="0"/>
              </a:rPr>
              <a:t>2</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0,000</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indent="-285750" algn="just">
              <a:lnSpc>
                <a:spcPct val="150000"/>
              </a:lnSpc>
              <a:spcBef>
                <a:spcPts val="0"/>
              </a:spcBef>
              <a:spcAft>
                <a:spcPts val="800"/>
              </a:spcAft>
              <a:buFont typeface="Arial" panose="020B0604020202020204" pitchFamily="34" charset="0"/>
              <a:buChar char="•"/>
              <a:tabLst>
                <a:tab pos="2066925"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TOTAL COST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 Rs.64,90,300</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indent="-285750" algn="just">
              <a:lnSpc>
                <a:spcPct val="150000"/>
              </a:lnSpc>
              <a:spcBef>
                <a:spcPts val="0"/>
              </a:spcBef>
              <a:spcAft>
                <a:spcPts val="800"/>
              </a:spcAft>
              <a:buFont typeface="Arial" panose="020B0604020202020204" pitchFamily="34" charset="0"/>
              <a:buChar char="•"/>
              <a:tabLst>
                <a:tab pos="2066925"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TOTAL SELL OF MILK =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Rs.73,00,000</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indent="-285750" algn="just">
              <a:lnSpc>
                <a:spcPct val="150000"/>
              </a:lnSpc>
              <a:spcBef>
                <a:spcPts val="0"/>
              </a:spcBef>
              <a:spcAft>
                <a:spcPts val="800"/>
              </a:spcAft>
              <a:buFont typeface="Arial" panose="020B0604020202020204" pitchFamily="34" charset="0"/>
              <a:buChar char="•"/>
              <a:tabLst>
                <a:tab pos="2066925"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PROFIT= TOTAL PRICE OF MILK – TOTAL COST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indent="-285750" algn="just">
              <a:lnSpc>
                <a:spcPct val="150000"/>
              </a:lnSpc>
              <a:spcBef>
                <a:spcPts val="0"/>
              </a:spcBef>
              <a:spcAft>
                <a:spcPts val="800"/>
              </a:spcAft>
              <a:buFont typeface="Arial" panose="020B0604020202020204" pitchFamily="34" charset="0"/>
              <a:buChar char="•"/>
              <a:tabLst>
                <a:tab pos="2066925"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PROFIT = Rs.</a:t>
            </a:r>
            <a:r>
              <a:rPr lang="en-IN" b="1" kern="100" dirty="0">
                <a:latin typeface="Times New Roman" panose="02020603050405020304" pitchFamily="18" charset="0"/>
                <a:ea typeface="Calibri" panose="020F0502020204030204" pitchFamily="34" charset="0"/>
                <a:cs typeface="Times New Roman" panose="02020603050405020304" pitchFamily="18" charset="0"/>
              </a:rPr>
              <a:t>7,99,700</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indent="-285750" algn="just">
              <a:lnSpc>
                <a:spcPct val="150000"/>
              </a:lnSpc>
              <a:spcBef>
                <a:spcPts val="0"/>
              </a:spcBef>
              <a:spcAft>
                <a:spcPts val="800"/>
              </a:spcAft>
              <a:buFont typeface="Arial" panose="020B0604020202020204" pitchFamily="34" charset="0"/>
              <a:buChar char="•"/>
              <a:tabLst>
                <a:tab pos="2066925"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PROFIT % =PROFIT*100/64,90,300</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indent="-285750" algn="just">
              <a:lnSpc>
                <a:spcPct val="150000"/>
              </a:lnSpc>
              <a:spcBef>
                <a:spcPts val="0"/>
              </a:spcBef>
              <a:spcAft>
                <a:spcPts val="800"/>
              </a:spcAft>
              <a:buFont typeface="Arial" panose="020B0604020202020204" pitchFamily="34" charset="0"/>
              <a:buChar char="•"/>
              <a:tabLst>
                <a:tab pos="2066925"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PROFIT % = 12.47</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4" y="111352"/>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Income statement</a:t>
            </a:r>
          </a:p>
        </p:txBody>
      </p:sp>
      <p:graphicFrame>
        <p:nvGraphicFramePr>
          <p:cNvPr id="4" name="Table 5"/>
          <p:cNvGraphicFramePr>
            <a:graphicFrameLocks noGrp="1"/>
          </p:cNvGraphicFramePr>
          <p:nvPr/>
        </p:nvGraphicFramePr>
        <p:xfrm>
          <a:off x="1257297" y="813208"/>
          <a:ext cx="9677400" cy="5933440"/>
        </p:xfrm>
        <a:graphic>
          <a:graphicData uri="http://schemas.openxmlformats.org/drawingml/2006/table">
            <a:tbl>
              <a:tblPr firstRow="1" bandRow="1">
                <a:tableStyleId>{5C22544A-7EE6-4342-B048-85BDC9FD1C3A}</a:tableStyleId>
              </a:tblPr>
              <a:tblGrid>
                <a:gridCol w="6451600">
                  <a:extLst>
                    <a:ext uri="{9D8B030D-6E8A-4147-A177-3AD203B41FA5}">
                      <a16:colId xmlns:a16="http://schemas.microsoft.com/office/drawing/2014/main" val="20000"/>
                    </a:ext>
                  </a:extLst>
                </a:gridCol>
                <a:gridCol w="3225800">
                  <a:extLst>
                    <a:ext uri="{9D8B030D-6E8A-4147-A177-3AD203B41FA5}">
                      <a16:colId xmlns:a16="http://schemas.microsoft.com/office/drawing/2014/main" val="20001"/>
                    </a:ext>
                  </a:extLst>
                </a:gridCol>
              </a:tblGrid>
              <a:tr h="370840">
                <a:tc>
                  <a:txBody>
                    <a:bodyPr/>
                    <a:lstStyle/>
                    <a:p>
                      <a:pPr marL="0" marR="0" algn="just">
                        <a:lnSpc>
                          <a:spcPct val="150000"/>
                        </a:lnSpc>
                        <a:spcBef>
                          <a:spcPts val="0"/>
                        </a:spcBef>
                        <a:spcAft>
                          <a:spcPts val="0"/>
                        </a:spcAft>
                      </a:pPr>
                      <a:r>
                        <a:rPr lang="en-US" sz="1400" b="1" kern="100" dirty="0">
                          <a:effectLst/>
                          <a:latin typeface="Times New Roman" panose="02020603050405020304" pitchFamily="18" charset="0"/>
                          <a:ea typeface="Calibri" panose="020F0502020204030204" pitchFamily="34" charset="0"/>
                          <a:cs typeface="Times New Roman" panose="02020603050405020304" pitchFamily="18" charset="0"/>
                        </a:rPr>
                        <a:t>PARTICULARS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400" b="1" kern="100" dirty="0">
                          <a:effectLst/>
                          <a:latin typeface="Times New Roman" panose="02020603050405020304" pitchFamily="18" charset="0"/>
                          <a:ea typeface="Calibri" panose="020F0502020204030204" pitchFamily="34" charset="0"/>
                          <a:cs typeface="Times New Roman" panose="02020603050405020304" pitchFamily="18" charset="0"/>
                        </a:rPr>
                        <a:t>AMOUNT</a:t>
                      </a:r>
                      <a:endParaRPr lang="en-US" dirty="0"/>
                    </a:p>
                  </a:txBody>
                  <a:tcPr marL="68580" marR="68580" marT="0" marB="0"/>
                </a:tc>
                <a:extLst>
                  <a:ext uri="{0D108BD9-81ED-4DB2-BD59-A6C34878D82A}">
                    <a16:rowId xmlns:a16="http://schemas.microsoft.com/office/drawing/2014/main" val="10000"/>
                  </a:ext>
                </a:extLst>
              </a:tr>
              <a:tr h="370840">
                <a:tc gridSpan="2">
                  <a:txBody>
                    <a:bodyPr/>
                    <a:lstStyle/>
                    <a:p>
                      <a:pPr marL="342900" marR="0" lvl="0" indent="-342900" algn="just">
                        <a:lnSpc>
                          <a:spcPct val="150000"/>
                        </a:lnSpc>
                        <a:spcBef>
                          <a:spcPts val="0"/>
                        </a:spcBef>
                        <a:spcAft>
                          <a:spcPts val="0"/>
                        </a:spcAft>
                        <a:buFont typeface="+mj-lt"/>
                        <a:buAutoNum type="romanUcPeriod"/>
                      </a:pPr>
                      <a:r>
                        <a:rPr lang="en-US" sz="1400" b="1" kern="100">
                          <a:effectLst/>
                          <a:latin typeface="Times New Roman" panose="02020603050405020304" pitchFamily="18" charset="0"/>
                          <a:ea typeface="Calibri" panose="020F0502020204030204" pitchFamily="34" charset="0"/>
                          <a:cs typeface="Times New Roman" panose="02020603050405020304" pitchFamily="18" charset="0"/>
                        </a:rPr>
                        <a:t>RECIEPTS</a:t>
                      </a:r>
                      <a:endParaRPr lang="en-US" sz="14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extLst>
                  <a:ext uri="{0D108BD9-81ED-4DB2-BD59-A6C34878D82A}">
                    <a16:rowId xmlns:a16="http://schemas.microsoft.com/office/drawing/2014/main" val="10001"/>
                  </a:ext>
                </a:extLst>
              </a:tr>
              <a:tr h="370840">
                <a:tc>
                  <a:txBody>
                    <a:bodyPr/>
                    <a:lstStyle/>
                    <a:p>
                      <a:pPr marL="228600" marR="0" lvl="0" indent="-228600" algn="just">
                        <a:lnSpc>
                          <a:spcPct val="150000"/>
                        </a:lnSpc>
                        <a:spcBef>
                          <a:spcPts val="0"/>
                        </a:spcBef>
                        <a:spcAft>
                          <a:spcPts val="0"/>
                        </a:spcAft>
                        <a:buFont typeface="+mj-lt"/>
                        <a:buAutoNum type="alphaUcPeriod"/>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RETURN FROM THE SALE OF MILK</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73,00,000</a:t>
                      </a:r>
                      <a:endParaRPr lang="en-US" dirty="0"/>
                    </a:p>
                  </a:txBody>
                  <a:tcPr marL="68580" marR="68580" marT="0" marB="0"/>
                </a:tc>
                <a:extLst>
                  <a:ext uri="{0D108BD9-81ED-4DB2-BD59-A6C34878D82A}">
                    <a16:rowId xmlns:a16="http://schemas.microsoft.com/office/drawing/2014/main" val="10002"/>
                  </a:ext>
                </a:extLst>
              </a:tr>
              <a:tr h="370840">
                <a:tc>
                  <a:txBody>
                    <a:bodyPr/>
                    <a:lstStyle/>
                    <a:p>
                      <a:pPr marL="228600" marR="0" lvl="0" indent="-228600" algn="just">
                        <a:lnSpc>
                          <a:spcPct val="150000"/>
                        </a:lnSpc>
                        <a:spcBef>
                          <a:spcPts val="0"/>
                        </a:spcBef>
                        <a:spcAft>
                          <a:spcPts val="0"/>
                        </a:spcAft>
                        <a:buFont typeface="+mj-lt"/>
                        <a:buAutoNum type="alphaUcPeriod" startAt="2"/>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APPRECTION ON THE ASSETS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50,000</a:t>
                      </a:r>
                      <a:endParaRPr lang="en-US" dirty="0"/>
                    </a:p>
                  </a:txBody>
                  <a:tcPr marL="68580" marR="68580" marT="0" marB="0"/>
                </a:tc>
                <a:extLst>
                  <a:ext uri="{0D108BD9-81ED-4DB2-BD59-A6C34878D82A}">
                    <a16:rowId xmlns:a16="http://schemas.microsoft.com/office/drawing/2014/main" val="10003"/>
                  </a:ext>
                </a:extLst>
              </a:tr>
              <a:tr h="370840">
                <a:tc>
                  <a:txBody>
                    <a:bodyPr/>
                    <a:lstStyle/>
                    <a:p>
                      <a:pPr marL="228600" marR="0" lvl="0" indent="-228600" algn="just">
                        <a:lnSpc>
                          <a:spcPct val="150000"/>
                        </a:lnSpc>
                        <a:spcBef>
                          <a:spcPts val="0"/>
                        </a:spcBef>
                        <a:spcAft>
                          <a:spcPts val="0"/>
                        </a:spcAft>
                        <a:buFont typeface="+mj-lt"/>
                        <a:buAutoNum type="alphaUcPeriod" startAt="3"/>
                      </a:pPr>
                      <a:r>
                        <a:rPr lang="en-US" sz="1400" b="1" kern="100" dirty="0">
                          <a:effectLst/>
                          <a:latin typeface="Times New Roman" panose="02020603050405020304" pitchFamily="18" charset="0"/>
                          <a:ea typeface="Calibri" panose="020F0502020204030204" pitchFamily="34" charset="0"/>
                          <a:cs typeface="Times New Roman" panose="02020603050405020304" pitchFamily="18" charset="0"/>
                        </a:rPr>
                        <a:t>GROSS INCOME</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US" sz="1400" b="1" kern="100" dirty="0">
                          <a:effectLst/>
                          <a:latin typeface="Times New Roman" panose="02020603050405020304" pitchFamily="18" charset="0"/>
                          <a:ea typeface="Calibri" panose="020F0502020204030204" pitchFamily="34" charset="0"/>
                          <a:cs typeface="Times New Roman" panose="02020603050405020304" pitchFamily="18" charset="0"/>
                        </a:rPr>
                        <a:t>73,50,000</a:t>
                      </a:r>
                      <a:endParaRPr lang="en-US" dirty="0"/>
                    </a:p>
                  </a:txBody>
                  <a:tcPr marL="68580" marR="68580" marT="0" marB="0"/>
                </a:tc>
                <a:extLst>
                  <a:ext uri="{0D108BD9-81ED-4DB2-BD59-A6C34878D82A}">
                    <a16:rowId xmlns:a16="http://schemas.microsoft.com/office/drawing/2014/main" val="10004"/>
                  </a:ext>
                </a:extLst>
              </a:tr>
              <a:tr h="370840">
                <a:tc gridSpan="2">
                  <a:txBody>
                    <a:bodyPr/>
                    <a:lstStyle/>
                    <a:p>
                      <a:pPr marL="285750" marR="0" lvl="0" indent="-285750" algn="just">
                        <a:lnSpc>
                          <a:spcPct val="150000"/>
                        </a:lnSpc>
                        <a:spcBef>
                          <a:spcPts val="0"/>
                        </a:spcBef>
                        <a:spcAft>
                          <a:spcPts val="0"/>
                        </a:spcAft>
                        <a:buFont typeface="+mj-lt"/>
                        <a:buAutoNum type="romanUcPeriod" startAt="2"/>
                      </a:pPr>
                      <a:r>
                        <a:rPr lang="en-US" sz="1400" b="1" kern="100" dirty="0">
                          <a:effectLst/>
                          <a:latin typeface="Times New Roman" panose="02020603050405020304" pitchFamily="18" charset="0"/>
                          <a:ea typeface="Calibri" panose="020F0502020204030204" pitchFamily="34" charset="0"/>
                          <a:cs typeface="Times New Roman" panose="02020603050405020304" pitchFamily="18" charset="0"/>
                        </a:rPr>
                        <a:t>EXPENSES</a:t>
                      </a:r>
                      <a:r>
                        <a:rPr lang="en-US" sz="1400" b="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400" b="1" kern="100" dirty="0">
                          <a:effectLst/>
                          <a:latin typeface="Times New Roman" panose="02020603050405020304" pitchFamily="18" charset="0"/>
                          <a:ea typeface="Calibri" panose="020F0502020204030204" pitchFamily="34" charset="0"/>
                          <a:cs typeface="Times New Roman" panose="02020603050405020304" pitchFamily="18" charset="0"/>
                        </a:rPr>
                        <a:t>(OPERATING EXPENSES OR COSTS)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extLst>
                  <a:ext uri="{0D108BD9-81ED-4DB2-BD59-A6C34878D82A}">
                    <a16:rowId xmlns:a16="http://schemas.microsoft.com/office/drawing/2014/main" val="10005"/>
                  </a:ext>
                </a:extLst>
              </a:tr>
              <a:tr h="370840">
                <a:tc>
                  <a:txBody>
                    <a:bodyPr/>
                    <a:lstStyle/>
                    <a:p>
                      <a:pPr marL="342900" marR="0" lvl="0" indent="-342900" algn="just">
                        <a:lnSpc>
                          <a:spcPct val="150000"/>
                        </a:lnSpc>
                        <a:spcBef>
                          <a:spcPts val="0"/>
                        </a:spcBef>
                        <a:spcAft>
                          <a:spcPts val="0"/>
                        </a:spcAft>
                        <a:buFont typeface="+mj-lt"/>
                        <a:buAutoNum type="alphaUcPeriod"/>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COST OF PLASTIC CAN</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3,28,500</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r h="370840">
                <a:tc>
                  <a:txBody>
                    <a:bodyPr/>
                    <a:lstStyle/>
                    <a:p>
                      <a:pPr marL="228600" marR="0" lvl="0" indent="-228600" algn="just">
                        <a:lnSpc>
                          <a:spcPct val="150000"/>
                        </a:lnSpc>
                        <a:spcBef>
                          <a:spcPts val="0"/>
                        </a:spcBef>
                        <a:spcAft>
                          <a:spcPts val="0"/>
                        </a:spcAft>
                        <a:buFont typeface="+mj-lt"/>
                        <a:buAutoNum type="alphaUcPeriod" startAt="2"/>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SALARY OF CEO</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228600" marR="0" algn="ctr">
                        <a:lnSpc>
                          <a:spcPct val="150000"/>
                        </a:lnSpc>
                        <a:spcBef>
                          <a:spcPts val="0"/>
                        </a:spcBef>
                        <a:spcAft>
                          <a:spcPts val="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1,80,000</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7"/>
                  </a:ext>
                </a:extLst>
              </a:tr>
              <a:tr h="370840">
                <a:tc>
                  <a:txBody>
                    <a:bodyPr/>
                    <a:lstStyle/>
                    <a:p>
                      <a:pPr marL="228600" marR="0" lvl="0" indent="-228600" algn="just">
                        <a:lnSpc>
                          <a:spcPct val="150000"/>
                        </a:lnSpc>
                        <a:spcBef>
                          <a:spcPts val="0"/>
                        </a:spcBef>
                        <a:spcAft>
                          <a:spcPts val="0"/>
                        </a:spcAft>
                        <a:buFont typeface="+mj-lt"/>
                        <a:buAutoNum type="alphaUcPeriod" startAt="3"/>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SALARY OF SKILLED WORKER</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228600" marR="0" algn="ctr">
                        <a:lnSpc>
                          <a:spcPct val="150000"/>
                        </a:lnSpc>
                        <a:spcBef>
                          <a:spcPts val="0"/>
                        </a:spcBef>
                        <a:spcAft>
                          <a:spcPts val="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84,000</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8"/>
                  </a:ext>
                </a:extLst>
              </a:tr>
              <a:tr h="370840">
                <a:tc>
                  <a:txBody>
                    <a:bodyPr/>
                    <a:lstStyle/>
                    <a:p>
                      <a:pPr marL="228600" marR="0" lvl="0" indent="-228600" algn="just">
                        <a:lnSpc>
                          <a:spcPct val="150000"/>
                        </a:lnSpc>
                        <a:spcBef>
                          <a:spcPts val="0"/>
                        </a:spcBef>
                        <a:spcAft>
                          <a:spcPts val="0"/>
                        </a:spcAft>
                        <a:buFont typeface="+mj-lt"/>
                        <a:buAutoNum type="alphaUcPeriod" startAt="4"/>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TRAVELLING</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228600" marR="0" algn="ctr">
                        <a:lnSpc>
                          <a:spcPct val="150000"/>
                        </a:lnSpc>
                        <a:spcBef>
                          <a:spcPts val="0"/>
                        </a:spcBef>
                        <a:spcAft>
                          <a:spcPts val="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20,000</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9"/>
                  </a:ext>
                </a:extLst>
              </a:tr>
              <a:tr h="370840">
                <a:tc>
                  <a:txBody>
                    <a:bodyPr/>
                    <a:lstStyle/>
                    <a:p>
                      <a:pPr marL="228600" marR="0" lvl="0" indent="-228600" algn="just">
                        <a:lnSpc>
                          <a:spcPct val="150000"/>
                        </a:lnSpc>
                        <a:spcBef>
                          <a:spcPts val="0"/>
                        </a:spcBef>
                        <a:spcAft>
                          <a:spcPts val="0"/>
                        </a:spcAft>
                        <a:buFont typeface="+mj-lt"/>
                        <a:buAutoNum type="alphaUcPeriod" startAt="5"/>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ELECTRICITY</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228600" marR="0" algn="ctr">
                        <a:lnSpc>
                          <a:spcPct val="150000"/>
                        </a:lnSpc>
                        <a:spcBef>
                          <a:spcPts val="0"/>
                        </a:spcBef>
                        <a:spcAft>
                          <a:spcPts val="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4,800</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10"/>
                  </a:ext>
                </a:extLst>
              </a:tr>
              <a:tr h="370840">
                <a:tc>
                  <a:txBody>
                    <a:bodyPr/>
                    <a:lstStyle/>
                    <a:p>
                      <a:pPr marL="228600" marR="0" lvl="0" indent="-228600" algn="just">
                        <a:lnSpc>
                          <a:spcPct val="150000"/>
                        </a:lnSpc>
                        <a:spcBef>
                          <a:spcPts val="0"/>
                        </a:spcBef>
                        <a:spcAft>
                          <a:spcPts val="0"/>
                        </a:spcAft>
                        <a:buFont typeface="+mj-lt"/>
                        <a:buAutoNum type="alphaUcPeriod" startAt="6"/>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PUBLICITY EXPENSES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228600" marR="0" algn="ctr">
                        <a:lnSpc>
                          <a:spcPct val="150000"/>
                        </a:lnSpc>
                        <a:spcBef>
                          <a:spcPts val="0"/>
                        </a:spcBef>
                        <a:spcAft>
                          <a:spcPts val="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10,000</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11"/>
                  </a:ext>
                </a:extLst>
              </a:tr>
              <a:tr h="370840">
                <a:tc>
                  <a:txBody>
                    <a:bodyPr/>
                    <a:lstStyle/>
                    <a:p>
                      <a:pPr marL="228600" marR="0" lvl="0" indent="-228600" algn="just">
                        <a:lnSpc>
                          <a:spcPct val="150000"/>
                        </a:lnSpc>
                        <a:spcBef>
                          <a:spcPts val="0"/>
                        </a:spcBef>
                        <a:spcAft>
                          <a:spcPts val="0"/>
                        </a:spcAft>
                        <a:buFont typeface="+mj-lt"/>
                        <a:buAutoNum type="alphaUcPeriod" startAt="7"/>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STATIONERY AND PRINTING</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228600" marR="0" algn="ctr">
                        <a:lnSpc>
                          <a:spcPct val="150000"/>
                        </a:lnSpc>
                        <a:spcBef>
                          <a:spcPts val="0"/>
                        </a:spcBef>
                        <a:spcAft>
                          <a:spcPts val="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15,000</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12"/>
                  </a:ext>
                </a:extLst>
              </a:tr>
              <a:tr h="370840">
                <a:tc>
                  <a:txBody>
                    <a:bodyPr/>
                    <a:lstStyle/>
                    <a:p>
                      <a:pPr marL="228600" marR="0" lvl="0" indent="-228600" algn="just">
                        <a:lnSpc>
                          <a:spcPct val="150000"/>
                        </a:lnSpc>
                        <a:spcBef>
                          <a:spcPts val="0"/>
                        </a:spcBef>
                        <a:spcAft>
                          <a:spcPts val="0"/>
                        </a:spcAft>
                        <a:buFont typeface="+mj-lt"/>
                        <a:buAutoNum type="alphaUcPeriod" startAt="8"/>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COMMUNICATION</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228600" marR="0" algn="ctr">
                        <a:lnSpc>
                          <a:spcPct val="150000"/>
                        </a:lnSpc>
                        <a:spcBef>
                          <a:spcPts val="0"/>
                        </a:spcBef>
                        <a:spcAft>
                          <a:spcPts val="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5000</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13"/>
                  </a:ext>
                </a:extLst>
              </a:tr>
              <a:tr h="370840">
                <a:tc>
                  <a:txBody>
                    <a:bodyPr/>
                    <a:lstStyle/>
                    <a:p>
                      <a:pPr marL="228600" marR="0" lvl="0" indent="-228600" algn="just">
                        <a:lnSpc>
                          <a:spcPct val="150000"/>
                        </a:lnSpc>
                        <a:spcBef>
                          <a:spcPts val="0"/>
                        </a:spcBef>
                        <a:spcAft>
                          <a:spcPts val="0"/>
                        </a:spcAft>
                        <a:buFont typeface="+mj-lt"/>
                        <a:buAutoNum type="alphaUcPeriod" startAt="9"/>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AMOUNT PAID TO FARMER</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228600" marR="0" algn="ctr">
                        <a:lnSpc>
                          <a:spcPct val="150000"/>
                        </a:lnSpc>
                        <a:spcBef>
                          <a:spcPts val="0"/>
                        </a:spcBef>
                        <a:spcAft>
                          <a:spcPts val="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58,40,000</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14"/>
                  </a:ext>
                </a:extLst>
              </a:tr>
              <a:tr h="370840">
                <a:tc>
                  <a:txBody>
                    <a:bodyPr/>
                    <a:lstStyle/>
                    <a:p>
                      <a:pPr marL="0" marR="0" algn="just">
                        <a:lnSpc>
                          <a:spcPct val="150000"/>
                        </a:lnSpc>
                        <a:spcBef>
                          <a:spcPts val="0"/>
                        </a:spcBef>
                        <a:spcAft>
                          <a:spcPts val="0"/>
                        </a:spcAft>
                      </a:pPr>
                      <a:r>
                        <a:rPr lang="en-IN" sz="1400" b="1" kern="100">
                          <a:effectLst/>
                          <a:latin typeface="Times New Roman" panose="02020603050405020304" pitchFamily="18" charset="0"/>
                          <a:ea typeface="Calibri" panose="020F0502020204030204" pitchFamily="34" charset="0"/>
                          <a:cs typeface="Times New Roman" panose="02020603050405020304" pitchFamily="18" charset="0"/>
                        </a:rPr>
                        <a:t>TOTAL OPERATING EXPENSES</a:t>
                      </a:r>
                      <a:endParaRPr lang="en-US" sz="14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400" b="1" kern="100" dirty="0">
                          <a:effectLst/>
                          <a:latin typeface="Times New Roman" panose="02020603050405020304" pitchFamily="18" charset="0"/>
                          <a:ea typeface="Calibri" panose="020F0502020204030204" pitchFamily="34" charset="0"/>
                          <a:cs typeface="Times New Roman" panose="02020603050405020304" pitchFamily="18" charset="0"/>
                        </a:rPr>
                        <a:t>64,87,300</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15"/>
                  </a:ext>
                </a:extLst>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4" y="197749"/>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Income statement</a:t>
            </a:r>
          </a:p>
        </p:txBody>
      </p:sp>
      <p:graphicFrame>
        <p:nvGraphicFramePr>
          <p:cNvPr id="5" name="Table 5"/>
          <p:cNvGraphicFramePr>
            <a:graphicFrameLocks noGrp="1"/>
          </p:cNvGraphicFramePr>
          <p:nvPr/>
        </p:nvGraphicFramePr>
        <p:xfrm>
          <a:off x="1028698" y="1074912"/>
          <a:ext cx="10134598" cy="3562776"/>
        </p:xfrm>
        <a:graphic>
          <a:graphicData uri="http://schemas.openxmlformats.org/drawingml/2006/table">
            <a:tbl>
              <a:tblPr firstRow="1" bandRow="1">
                <a:tableStyleId>{5C22544A-7EE6-4342-B048-85BDC9FD1C3A}</a:tableStyleId>
              </a:tblPr>
              <a:tblGrid>
                <a:gridCol w="5067299">
                  <a:extLst>
                    <a:ext uri="{9D8B030D-6E8A-4147-A177-3AD203B41FA5}">
                      <a16:colId xmlns:a16="http://schemas.microsoft.com/office/drawing/2014/main" val="20000"/>
                    </a:ext>
                  </a:extLst>
                </a:gridCol>
                <a:gridCol w="5067299">
                  <a:extLst>
                    <a:ext uri="{9D8B030D-6E8A-4147-A177-3AD203B41FA5}">
                      <a16:colId xmlns:a16="http://schemas.microsoft.com/office/drawing/2014/main" val="20001"/>
                    </a:ext>
                  </a:extLst>
                </a:gridCol>
              </a:tblGrid>
              <a:tr h="508968">
                <a:tc gridSpan="2">
                  <a:txBody>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FIXED EXPENSES OR COST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extLst>
                  <a:ext uri="{0D108BD9-81ED-4DB2-BD59-A6C34878D82A}">
                    <a16:rowId xmlns:a16="http://schemas.microsoft.com/office/drawing/2014/main" val="10000"/>
                  </a:ext>
                </a:extLst>
              </a:tr>
              <a:tr h="508968">
                <a:tc>
                  <a:txBody>
                    <a:bodyPr/>
                    <a:lstStyle/>
                    <a:p>
                      <a:pPr marL="342900" marR="0" lvl="0" indent="-342900" algn="just">
                        <a:lnSpc>
                          <a:spcPct val="150000"/>
                        </a:lnSpc>
                        <a:spcBef>
                          <a:spcPts val="0"/>
                        </a:spcBef>
                        <a:spcAft>
                          <a:spcPts val="0"/>
                        </a:spcAft>
                        <a:buFont typeface="+mj-lt"/>
                        <a:buAutoNum type="alphaUcPeriod"/>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DEPRECIATION (AT THE RATE OF 15%)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Rs. 1,12,500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508968">
                <a:tc>
                  <a:txBody>
                    <a:bodyPr/>
                    <a:lstStyle/>
                    <a:p>
                      <a:pPr marL="342900" marR="0" lvl="0" indent="-342900" algn="just">
                        <a:lnSpc>
                          <a:spcPct val="150000"/>
                        </a:lnSpc>
                        <a:spcBef>
                          <a:spcPts val="0"/>
                        </a:spcBef>
                        <a:spcAft>
                          <a:spcPts val="0"/>
                        </a:spcAft>
                        <a:buFont typeface="+mj-lt"/>
                        <a:buAutoNum type="alphaUcPeriod"/>
                      </a:pPr>
                      <a:r>
                        <a:rPr lang="en-IN" sz="1800">
                          <a:effectLst/>
                          <a:latin typeface="Times New Roman" panose="02020603050405020304" pitchFamily="18" charset="0"/>
                          <a:ea typeface="Calibri" panose="020F0502020204030204" pitchFamily="34" charset="0"/>
                          <a:cs typeface="Times New Roman" panose="02020603050405020304" pitchFamily="18" charset="0"/>
                        </a:rPr>
                        <a:t>LAND REVENUE</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Rs. 200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508968">
                <a:tc>
                  <a:txBody>
                    <a:bodyPr/>
                    <a:lstStyle/>
                    <a:p>
                      <a:pPr marL="342900" marR="0" lvl="0" indent="-342900" algn="just">
                        <a:lnSpc>
                          <a:spcPct val="150000"/>
                        </a:lnSpc>
                        <a:spcBef>
                          <a:spcPts val="0"/>
                        </a:spcBef>
                        <a:spcAft>
                          <a:spcPts val="0"/>
                        </a:spcAft>
                        <a:buFont typeface="+mj-lt"/>
                        <a:buAutoNum type="alphaUcPeriod"/>
                      </a:pPr>
                      <a:r>
                        <a:rPr lang="en-IN" sz="1800">
                          <a:effectLst/>
                          <a:latin typeface="Times New Roman" panose="02020603050405020304" pitchFamily="18" charset="0"/>
                          <a:ea typeface="Calibri" panose="020F0502020204030204" pitchFamily="34" charset="0"/>
                          <a:cs typeface="Times New Roman" panose="02020603050405020304" pitchFamily="18" charset="0"/>
                        </a:rPr>
                        <a:t>RENTAL VALUE OF OWNED LAND</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Rs. 15,000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508968">
                <a:tc>
                  <a:txBody>
                    <a:bodyPr/>
                    <a:lstStyle/>
                    <a:p>
                      <a:pPr marL="342900" marR="0" lvl="0" indent="-342900" algn="just">
                        <a:lnSpc>
                          <a:spcPct val="150000"/>
                        </a:lnSpc>
                        <a:spcBef>
                          <a:spcPts val="0"/>
                        </a:spcBef>
                        <a:spcAft>
                          <a:spcPts val="0"/>
                        </a:spcAft>
                        <a:buFont typeface="+mj-lt"/>
                        <a:buAutoNum type="alphaUcPeriod"/>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TOTAL FIXED COST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1,27,700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508968">
                <a:tc>
                  <a:txBody>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NET OPERATING INCOME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8,62,700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508968">
                <a:tc>
                  <a:txBody>
                    <a:bodyPr/>
                    <a:lstStyle/>
                    <a:p>
                      <a:pPr marL="0" marR="0" algn="just">
                        <a:lnSpc>
                          <a:spcPct val="150000"/>
                        </a:lnSpc>
                        <a:spcBef>
                          <a:spcPts val="0"/>
                        </a:spcBef>
                        <a:spcAft>
                          <a:spcPts val="0"/>
                        </a:spcAft>
                      </a:pPr>
                      <a:r>
                        <a:rPr lang="en-IN" sz="1800" b="1">
                          <a:effectLst/>
                          <a:latin typeface="Times New Roman" panose="02020603050405020304" pitchFamily="18" charset="0"/>
                          <a:ea typeface="Calibri" panose="020F0502020204030204" pitchFamily="34" charset="0"/>
                          <a:cs typeface="Times New Roman" panose="02020603050405020304" pitchFamily="18" charset="0"/>
                        </a:rPr>
                        <a:t>NET FARM INCOME</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Rs. </a:t>
                      </a: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7,35,000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bl>
          </a:graphicData>
        </a:graphic>
      </p:graphicFrame>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1454" y="197749"/>
            <a:ext cx="1174908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SWOC Analysis</a:t>
            </a:r>
          </a:p>
        </p:txBody>
      </p:sp>
      <p:grpSp>
        <p:nvGrpSpPr>
          <p:cNvPr id="23" name="Group 22"/>
          <p:cNvGrpSpPr/>
          <p:nvPr/>
        </p:nvGrpSpPr>
        <p:grpSpPr>
          <a:xfrm>
            <a:off x="163028" y="874986"/>
            <a:ext cx="11457952" cy="5879766"/>
            <a:chOff x="163028" y="874986"/>
            <a:chExt cx="11457952" cy="5879766"/>
          </a:xfrm>
        </p:grpSpPr>
        <p:sp>
          <p:nvSpPr>
            <p:cNvPr id="4" name="Rectangle: Rounded Corners 3"/>
            <p:cNvSpPr/>
            <p:nvPr/>
          </p:nvSpPr>
          <p:spPr>
            <a:xfrm>
              <a:off x="163028" y="905635"/>
              <a:ext cx="5037936" cy="2836316"/>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a:spcBef>
                  <a:spcPts val="0"/>
                </a:spcBef>
                <a:spcAft>
                  <a:spcPts val="800"/>
                </a:spcAft>
              </a:pPr>
              <a:r>
                <a:rPr lang="en-IN" sz="1600" b="1" kern="1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      Strength:-</a:t>
              </a:r>
              <a:endParaRPr lang="en-US" sz="1600" kern="1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Good road connectivity </a:t>
              </a:r>
              <a:endParaRPr lang="en-US" sz="1600" dirty="0">
                <a:solidFill>
                  <a:schemeClr val="tx1"/>
                </a:solidFill>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Skilled </a:t>
              </a:r>
              <a:r>
                <a:rPr lang="en-US" sz="1600" dirty="0" err="1">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labour</a:t>
              </a:r>
              <a:endParaRPr lang="en-US" sz="1600" dirty="0">
                <a:solidFill>
                  <a:schemeClr val="tx1"/>
                </a:solidFill>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Increasing purchasing capacity of milk from farmers</a:t>
              </a:r>
              <a:endParaRPr lang="en-US" sz="1600" dirty="0">
                <a:solidFill>
                  <a:schemeClr val="tx1"/>
                </a:solidFill>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Easy availability of subsidy from government</a:t>
              </a:r>
            </a:p>
            <a:p>
              <a:pPr marL="342900" marR="0" lvl="0" indent="-342900">
                <a:lnSpc>
                  <a:spcPct val="150000"/>
                </a:lnSpc>
                <a:spcBef>
                  <a:spcPts val="0"/>
                </a:spcBef>
                <a:spcAft>
                  <a:spcPts val="0"/>
                </a:spcAft>
                <a:buFont typeface="+mj-lt"/>
                <a:buAutoNum type="arabicPeriod"/>
              </a:pPr>
              <a:r>
                <a:rPr lang="en-US" sz="1600" dirty="0">
                  <a:solidFill>
                    <a:schemeClr val="tx1"/>
                  </a:solidFill>
                  <a:latin typeface="Gill Sans MT" panose="020B0502020104020203" pitchFamily="34" charset="0"/>
                  <a:ea typeface="Calibri" panose="020F0502020204030204" pitchFamily="34" charset="0"/>
                  <a:cs typeface="Times New Roman" panose="02020603050405020304" pitchFamily="18" charset="0"/>
                </a:rPr>
                <a:t>Frequent payment to farmers</a:t>
              </a:r>
            </a:p>
            <a:p>
              <a:pPr marL="342900" marR="0" lvl="0" indent="-342900">
                <a:lnSpc>
                  <a:spcPct val="150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Good marketing channel</a:t>
              </a:r>
            </a:p>
          </p:txBody>
        </p:sp>
        <p:sp>
          <p:nvSpPr>
            <p:cNvPr id="13" name="Rectangle: Rounded Corners 12"/>
            <p:cNvSpPr/>
            <p:nvPr/>
          </p:nvSpPr>
          <p:spPr>
            <a:xfrm>
              <a:off x="1442878" y="4309235"/>
              <a:ext cx="3657600" cy="2291080"/>
            </a:xfrm>
            <a:prstGeom prst="round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IN" sz="1600" b="1" kern="1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      Challenges:-</a:t>
              </a:r>
            </a:p>
            <a:p>
              <a:pPr marL="342900" marR="0" indent="-342900">
                <a:lnSpc>
                  <a:spcPct val="107000"/>
                </a:lnSpc>
                <a:spcBef>
                  <a:spcPts val="0"/>
                </a:spcBef>
                <a:spcAft>
                  <a:spcPts val="800"/>
                </a:spcAft>
                <a:buFont typeface="+mj-lt"/>
                <a:buAutoNum type="arabicPeriod"/>
              </a:pPr>
              <a:r>
                <a:rPr lang="en-US" sz="1600" kern="1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Milk is a perishable product</a:t>
              </a:r>
            </a:p>
            <a:p>
              <a:pPr marL="342900" marR="0" indent="-342900">
                <a:lnSpc>
                  <a:spcPct val="107000"/>
                </a:lnSpc>
                <a:spcBef>
                  <a:spcPts val="0"/>
                </a:spcBef>
                <a:spcAft>
                  <a:spcPts val="800"/>
                </a:spcAft>
                <a:buFont typeface="+mj-lt"/>
                <a:buAutoNum type="arabicPeriod"/>
              </a:pPr>
              <a:r>
                <a:rPr lang="en-US" sz="1600" kern="1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Low productivity of milk </a:t>
              </a:r>
            </a:p>
            <a:p>
              <a:pPr marL="342900" marR="0" indent="-342900">
                <a:lnSpc>
                  <a:spcPct val="107000"/>
                </a:lnSpc>
                <a:spcBef>
                  <a:spcPts val="0"/>
                </a:spcBef>
                <a:spcAft>
                  <a:spcPts val="800"/>
                </a:spcAft>
                <a:buFont typeface="+mj-lt"/>
                <a:buAutoNum type="arabicPeriod"/>
              </a:pPr>
              <a:r>
                <a:rPr lang="en-US" sz="1600" kern="1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Lack of knowledge of proper feed &amp; care to the cattle.</a:t>
              </a:r>
            </a:p>
          </p:txBody>
        </p:sp>
        <p:sp>
          <p:nvSpPr>
            <p:cNvPr id="14" name="Rectangle: Rounded Corners 13"/>
            <p:cNvSpPr/>
            <p:nvPr/>
          </p:nvSpPr>
          <p:spPr>
            <a:xfrm>
              <a:off x="7467600" y="874986"/>
              <a:ext cx="3428316" cy="2570480"/>
            </a:xfrm>
            <a:prstGeom prst="round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IN" sz="1600" b="1" kern="1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       Weakness:-</a:t>
              </a:r>
              <a:endParaRPr lang="en-US" sz="1600" b="1" kern="1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Scare capital for investment </a:t>
              </a:r>
            </a:p>
            <a:p>
              <a:pPr marL="342900" marR="0" lvl="0" indent="-342900">
                <a:lnSpc>
                  <a:spcPct val="115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Lack of machinery </a:t>
              </a:r>
            </a:p>
            <a:p>
              <a:pPr marL="342900" marR="0" lvl="0" indent="-342900">
                <a:lnSpc>
                  <a:spcPct val="115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Lack of skilled </a:t>
              </a:r>
              <a:r>
                <a:rPr lang="en-US" sz="1600" dirty="0" err="1">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labour</a:t>
              </a:r>
              <a:endPar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Storage problem </a:t>
              </a:r>
            </a:p>
            <a:p>
              <a:pPr marL="342900" marR="0" lvl="0" indent="-342900">
                <a:lnSpc>
                  <a:spcPct val="115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Erratic power supply</a:t>
              </a:r>
            </a:p>
            <a:p>
              <a:pPr marL="342900" marR="0" lvl="0" indent="-342900">
                <a:lnSpc>
                  <a:spcPct val="115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Regional imbalance of milk </a:t>
              </a:r>
            </a:p>
            <a:p>
              <a:pPr marL="342900" marR="0" lvl="0" indent="-342900">
                <a:lnSpc>
                  <a:spcPct val="115000"/>
                </a:lnSpc>
                <a:spcBef>
                  <a:spcPts val="0"/>
                </a:spcBef>
                <a:spcAft>
                  <a:spcPts val="100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Lack of infrastructure </a:t>
              </a:r>
            </a:p>
          </p:txBody>
        </p:sp>
        <p:sp>
          <p:nvSpPr>
            <p:cNvPr id="15" name="Rectangle: Rounded Corners 14"/>
            <p:cNvSpPr/>
            <p:nvPr/>
          </p:nvSpPr>
          <p:spPr>
            <a:xfrm>
              <a:off x="7374100" y="3955672"/>
              <a:ext cx="4246880" cy="2799080"/>
            </a:xfrm>
            <a:prstGeom prst="round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IN" sz="1600" b="1" kern="1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      Opportunity:-</a:t>
              </a:r>
              <a:endParaRPr lang="en-US" sz="1600" b="1"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mj-lt"/>
                <a:buAutoNum type="arabicPeriod"/>
              </a:pPr>
              <a:r>
                <a:rPr lang="en-IN"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Integrated structure of livestock, marketing of milk and milk products</a:t>
              </a:r>
            </a:p>
            <a:p>
              <a:pPr marL="342900" marR="0" lvl="0" indent="-342900">
                <a:lnSpc>
                  <a:spcPct val="115000"/>
                </a:lnSpc>
                <a:spcBef>
                  <a:spcPts val="0"/>
                </a:spcBef>
                <a:spcAft>
                  <a:spcPts val="0"/>
                </a:spcAft>
                <a:buFont typeface="+mj-lt"/>
                <a:buAutoNum type="arabicPeriod"/>
              </a:pPr>
              <a:r>
                <a:rPr lang="en-IN"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Availability of milk in low price</a:t>
              </a:r>
              <a:endPar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Installation of machinery can help to increase income</a:t>
              </a:r>
            </a:p>
            <a:p>
              <a:pPr marL="342900" marR="0" lvl="0" indent="-342900">
                <a:lnSpc>
                  <a:spcPct val="115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Growing demand for milk and milk products</a:t>
              </a:r>
            </a:p>
            <a:p>
              <a:pPr marL="342900" marR="0" lvl="0" indent="-342900">
                <a:lnSpc>
                  <a:spcPct val="115000"/>
                </a:lnSpc>
                <a:spcBef>
                  <a:spcPts val="0"/>
                </a:spcBef>
                <a:spcAft>
                  <a:spcPts val="0"/>
                </a:spcAft>
                <a:buFont typeface="+mj-lt"/>
                <a:buAutoNum type="arabicPeriod"/>
              </a:pPr>
              <a:r>
                <a:rPr lang="en-US" sz="1600" dirty="0">
                  <a:solidFill>
                    <a:schemeClr val="tx1"/>
                  </a:solidFill>
                  <a:effectLst/>
                  <a:latin typeface="Gill Sans MT" panose="020B0502020104020203" pitchFamily="34" charset="0"/>
                  <a:ea typeface="Calibri" panose="020F0502020204030204" pitchFamily="34" charset="0"/>
                  <a:cs typeface="Times New Roman" panose="02020603050405020304" pitchFamily="18" charset="0"/>
                </a:rPr>
                <a:t>Employment generation</a:t>
              </a:r>
            </a:p>
          </p:txBody>
        </p:sp>
        <p:sp>
          <p:nvSpPr>
            <p:cNvPr id="19" name="Oval 18"/>
            <p:cNvSpPr/>
            <p:nvPr/>
          </p:nvSpPr>
          <p:spPr>
            <a:xfrm>
              <a:off x="6163310" y="2250271"/>
              <a:ext cx="1482090" cy="141815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Gill Sans MT" panose="020B0502020104020203" pitchFamily="34" charset="0"/>
                </a:rPr>
                <a:t>W</a:t>
              </a:r>
            </a:p>
          </p:txBody>
        </p:sp>
        <p:sp>
          <p:nvSpPr>
            <p:cNvPr id="20" name="Oval 19"/>
            <p:cNvSpPr/>
            <p:nvPr/>
          </p:nvSpPr>
          <p:spPr>
            <a:xfrm>
              <a:off x="4749165" y="2250271"/>
              <a:ext cx="1482090" cy="141815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Gill Sans MT" panose="020B0502020104020203" pitchFamily="34" charset="0"/>
                </a:rPr>
                <a:t>S</a:t>
              </a:r>
            </a:p>
          </p:txBody>
        </p:sp>
        <p:sp>
          <p:nvSpPr>
            <p:cNvPr id="21" name="Oval 20"/>
            <p:cNvSpPr/>
            <p:nvPr/>
          </p:nvSpPr>
          <p:spPr>
            <a:xfrm>
              <a:off x="4767264" y="3530431"/>
              <a:ext cx="1482090" cy="141815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Gill Sans MT" panose="020B0502020104020203" pitchFamily="34" charset="0"/>
                </a:rPr>
                <a:t>C</a:t>
              </a:r>
            </a:p>
          </p:txBody>
        </p:sp>
        <p:sp>
          <p:nvSpPr>
            <p:cNvPr id="22" name="Oval 21"/>
            <p:cNvSpPr/>
            <p:nvPr/>
          </p:nvSpPr>
          <p:spPr>
            <a:xfrm>
              <a:off x="6127112" y="3530431"/>
              <a:ext cx="1482090" cy="141815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Gill Sans MT" panose="020B0502020104020203" pitchFamily="34" charset="0"/>
                </a:rPr>
                <a:t>O</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oup of people standing in a field&#10;&#10;Description automatically generated with medium confidence"/>
          <p:cNvPicPr>
            <a:picLocks noChangeAspect="1"/>
          </p:cNvPicPr>
          <p:nvPr/>
        </p:nvPicPr>
        <p:blipFill rotWithShape="1">
          <a:blip r:embed="rId2">
            <a:extLst>
              <a:ext uri="{28A0092B-C50C-407E-A947-70E740481C1C}">
                <a14:useLocalDpi xmlns:a14="http://schemas.microsoft.com/office/drawing/2010/main" val="0"/>
              </a:ext>
            </a:extLst>
          </a:blip>
          <a:srcRect l="13818" t="6898" b="2193"/>
          <a:stretch>
            <a:fillRect/>
          </a:stretch>
        </p:blipFill>
        <p:spPr>
          <a:xfrm>
            <a:off x="3523488" y="10"/>
            <a:ext cx="8668512" cy="6857990"/>
          </a:xfrm>
          <a:prstGeom prst="rect">
            <a:avLst/>
          </a:prstGeom>
        </p:spPr>
      </p:pic>
      <p:sp>
        <p:nvSpPr>
          <p:cNvPr id="14" name="Rectangle 13"/>
          <p:cNvSpPr>
            <a:spLocks noGrp="1" noRot="1" noChangeAspect="1" noMove="1" noResize="1" noEditPoints="1" noAdjustHandles="1" noChangeArrowheads="1" noChangeShapeType="1" noTextEdit="1"/>
          </p:cNvSpPr>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p:cNvSpPr txBox="1"/>
          <p:nvPr/>
        </p:nvSpPr>
        <p:spPr>
          <a:xfrm>
            <a:off x="103632" y="2369439"/>
            <a:ext cx="4501341" cy="1690358"/>
          </a:xfrm>
          <a:prstGeom prst="rect">
            <a:avLst/>
          </a:prstGeom>
        </p:spPr>
        <p:txBody>
          <a:bodyPr vert="horz" lIns="91440" tIns="45720" rIns="91440" bIns="45720" rtlCol="0" anchor="b">
            <a:normAutofit/>
          </a:bodyPr>
          <a:lstStyle/>
          <a:p>
            <a:pPr marL="0" marR="0" lvl="0" indent="0" fontAlgn="auto">
              <a:lnSpc>
                <a:spcPct val="90000"/>
              </a:lnSpc>
              <a:spcBef>
                <a:spcPct val="0"/>
              </a:spcBef>
              <a:spcAft>
                <a:spcPts val="600"/>
              </a:spcAft>
              <a:buClrTx/>
              <a:buSzTx/>
              <a:defRPr/>
            </a:pPr>
            <a:r>
              <a:rPr lang="en-US" sz="4800" b="1" cap="none" spc="0" dirty="0">
                <a:ln w="22225">
                  <a:solidFill>
                    <a:schemeClr val="accent2"/>
                  </a:solidFill>
                  <a:prstDash val="solid"/>
                </a:ln>
                <a:effectLst/>
                <a:latin typeface="+mj-lt"/>
                <a:ea typeface="+mj-ea"/>
                <a:cs typeface="+mj-cs"/>
              </a:rPr>
              <a:t>Agronomical</a:t>
            </a:r>
          </a:p>
          <a:p>
            <a:pPr marL="0" marR="0" lvl="0" indent="0" fontAlgn="auto">
              <a:lnSpc>
                <a:spcPct val="90000"/>
              </a:lnSpc>
              <a:spcBef>
                <a:spcPct val="0"/>
              </a:spcBef>
              <a:spcAft>
                <a:spcPts val="600"/>
              </a:spcAft>
              <a:buClrTx/>
              <a:buSzTx/>
              <a:defRPr/>
            </a:pPr>
            <a:r>
              <a:rPr lang="en-US" sz="5400" b="1" cap="none" spc="0" dirty="0">
                <a:ln w="6600">
                  <a:solidFill>
                    <a:schemeClr val="accent2">
                      <a:lumMod val="75000"/>
                    </a:schemeClr>
                  </a:solidFill>
                  <a:prstDash val="solid"/>
                </a:ln>
                <a:solidFill>
                  <a:schemeClr val="accent2">
                    <a:lumMod val="40000"/>
                    <a:lumOff val="60000"/>
                  </a:schemeClr>
                </a:solidFill>
                <a:effectLst>
                  <a:outerShdw dist="38100" dir="2700000" algn="tl" rotWithShape="0">
                    <a:schemeClr val="accent2"/>
                  </a:outerShdw>
                </a:effectLst>
              </a:rPr>
              <a:t>INTERVENTION</a:t>
            </a:r>
            <a:endParaRPr lang="en-US" sz="5400" b="1" cap="none" spc="0" dirty="0">
              <a:ln w="22225">
                <a:solidFill>
                  <a:schemeClr val="accent2"/>
                </a:solidFill>
                <a:prstDash val="solid"/>
              </a:ln>
              <a:effectLst/>
              <a:latin typeface="+mj-lt"/>
              <a:ea typeface="+mj-ea"/>
              <a:cs typeface="+mj-cs"/>
            </a:endParaRPr>
          </a:p>
        </p:txBody>
      </p:sp>
      <p:sp>
        <p:nvSpPr>
          <p:cNvPr id="16" name="Rectangle 15"/>
          <p:cNvSpPr>
            <a:spLocks noGrp="1" noRot="1" noChangeAspect="1" noMove="1" noResize="1" noEditPoints="1" noAdjustHandles="1" noChangeArrowheads="1" noChangeShapeType="1" noTextEdit="1"/>
          </p:cNvSpPr>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p:cNvSpPr>
            <a:spLocks noGrp="1" noRot="1" noChangeAspect="1" noMove="1" noResize="1" noEditPoints="1" noAdjustHandles="1" noChangeArrowheads="1" noChangeShapeType="1" noTextEdit="1"/>
          </p:cNvSpPr>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2185" y="2146935"/>
            <a:ext cx="10247630" cy="2564130"/>
          </a:xfrm>
        </p:spPr>
        <p:txBody>
          <a:bodyPr>
            <a:noAutofit/>
          </a:bodyPr>
          <a:lstStyle/>
          <a:p>
            <a:pPr algn="ctr"/>
            <a:r>
              <a:rPr lang="en-IN" altLang="en-US" sz="9600" dirty="0">
                <a:highlight>
                  <a:srgbClr val="00FF00"/>
                </a:highlight>
              </a:rPr>
              <a:t>THANK YOU</a:t>
            </a:r>
          </a:p>
        </p:txBody>
      </p:sp>
      <p:sp>
        <p:nvSpPr>
          <p:cNvPr id="3" name="Rectangle 2"/>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grpSp>
        <p:nvGrpSpPr>
          <p:cNvPr id="5" name="Group 4"/>
          <p:cNvGrpSpPr/>
          <p:nvPr/>
        </p:nvGrpSpPr>
        <p:grpSpPr>
          <a:xfrm>
            <a:off x="666547" y="1060938"/>
            <a:ext cx="10858500" cy="1663948"/>
            <a:chOff x="692126" y="2624758"/>
            <a:chExt cx="10214648" cy="1663948"/>
          </a:xfrm>
        </p:grpSpPr>
        <p:sp>
          <p:nvSpPr>
            <p:cNvPr id="6" name="Rounded Rectangle 8"/>
            <p:cNvSpPr/>
            <p:nvPr/>
          </p:nvSpPr>
          <p:spPr>
            <a:xfrm>
              <a:off x="1949300" y="2965267"/>
              <a:ext cx="8957474" cy="1323439"/>
            </a:xfrm>
            <a:prstGeom prst="roundRect">
              <a:avLst>
                <a:gd name="adj" fmla="val 0"/>
              </a:avLst>
            </a:prstGeom>
            <a:solidFill>
              <a:schemeClr val="accent1">
                <a:lumMod val="20000"/>
                <a:lumOff val="80000"/>
              </a:schemeClr>
            </a:solidFill>
            <a:ln>
              <a:solidFill>
                <a:schemeClr val="accent3">
                  <a:lumMod val="50000"/>
                </a:schemeClr>
              </a:solid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342900" marR="0" lvl="0" indent="-342900" algn="just" defTabSz="6858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sz="2000" b="0" i="0" u="none" strike="noStrike" kern="1200" cap="none" spc="0" normalizeH="0" baseline="0" noProof="0" dirty="0">
                <a:ln>
                  <a:noFill/>
                </a:ln>
                <a:solidFill>
                  <a:schemeClr val="tx1"/>
                </a:solidFill>
                <a:effectLst/>
                <a:uLnTx/>
                <a:uFillTx/>
                <a:latin typeface="Gill Sans MT" panose="020B0502020104020203" pitchFamily="34" charset="0"/>
              </a:endParaRPr>
            </a:p>
            <a:p>
              <a:pPr marL="285750" indent="-285750" rtl="0">
                <a:spcBef>
                  <a:spcPts val="0"/>
                </a:spcBef>
                <a:spcAft>
                  <a:spcPts val="0"/>
                </a:spcAft>
                <a:buFont typeface="Arial" panose="020B0604020202020204" pitchFamily="34" charset="0"/>
                <a:buChar char="•"/>
              </a:pPr>
              <a:r>
                <a:rPr lang="en-US" sz="2000" b="0" i="0" u="none" strike="noStrike" dirty="0">
                  <a:solidFill>
                    <a:srgbClr val="000000"/>
                  </a:solidFill>
                  <a:effectLst/>
                  <a:latin typeface="Gill Sans MT" panose="020B0502020104020203" pitchFamily="34" charset="0"/>
                </a:rPr>
                <a:t>To study the existing cropping system, constraints and possible recommendations.</a:t>
              </a:r>
              <a:endParaRPr lang="en-US" sz="2000" dirty="0">
                <a:latin typeface="Gill Sans MT" panose="020B0502020104020203" pitchFamily="34" charset="0"/>
              </a:endParaRPr>
            </a:p>
            <a:p>
              <a:pPr marL="285750" indent="-285750" rtl="0">
                <a:spcBef>
                  <a:spcPts val="0"/>
                </a:spcBef>
                <a:spcAft>
                  <a:spcPts val="0"/>
                </a:spcAft>
                <a:buFont typeface="Arial" panose="020B0604020202020204" pitchFamily="34" charset="0"/>
                <a:buChar char="•"/>
              </a:pPr>
              <a:r>
                <a:rPr lang="en-US" sz="2000" b="0" i="0" u="none" strike="noStrike" dirty="0">
                  <a:solidFill>
                    <a:srgbClr val="000000"/>
                  </a:solidFill>
                  <a:effectLst/>
                  <a:latin typeface="Gill Sans MT" panose="020B0502020104020203" pitchFamily="34" charset="0"/>
                </a:rPr>
                <a:t>To analyze the production practices of existing major field crops and technological gaps.</a:t>
              </a:r>
              <a:endParaRPr lang="en-US" sz="2000" dirty="0">
                <a:latin typeface="Gill Sans MT" panose="020B0502020104020203" pitchFamily="34" charset="0"/>
              </a:endParaRPr>
            </a:p>
            <a:p>
              <a:pPr marL="285750" indent="-285750" rtl="0">
                <a:spcBef>
                  <a:spcPts val="0"/>
                </a:spcBef>
                <a:spcAft>
                  <a:spcPts val="0"/>
                </a:spcAft>
                <a:buFont typeface="Arial" panose="020B0604020202020204" pitchFamily="34" charset="0"/>
                <a:buChar char="•"/>
              </a:pPr>
              <a:r>
                <a:rPr lang="en-US" sz="2000" b="0" i="0" u="none" strike="noStrike" dirty="0">
                  <a:solidFill>
                    <a:srgbClr val="000000"/>
                  </a:solidFill>
                  <a:effectLst/>
                  <a:latin typeface="Gill Sans MT" panose="020B0502020104020203" pitchFamily="34" charset="0"/>
                </a:rPr>
                <a:t>To assess the weed infestation and their management.</a:t>
              </a:r>
              <a:endParaRPr lang="en-US" sz="2000" b="0" dirty="0">
                <a:effectLst/>
                <a:latin typeface="Gill Sans MT" panose="020B0502020104020203" pitchFamily="34" charset="0"/>
              </a:endParaRPr>
            </a:p>
          </p:txBody>
        </p:sp>
        <p:sp>
          <p:nvSpPr>
            <p:cNvPr id="7" name="Rounded Rectangle 11"/>
            <p:cNvSpPr/>
            <p:nvPr/>
          </p:nvSpPr>
          <p:spPr>
            <a:xfrm>
              <a:off x="692126" y="2624758"/>
              <a:ext cx="3772964" cy="646986"/>
            </a:xfrm>
            <a:prstGeom prst="round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algn="ctr"/>
              <a:r>
                <a:rPr lang="en-US" sz="3200" dirty="0">
                  <a:latin typeface="Gill Sans MT" panose="020B0502020104020203" pitchFamily="34" charset="77"/>
                </a:rPr>
                <a:t>Learning objectives</a:t>
              </a:r>
            </a:p>
          </p:txBody>
        </p:sp>
      </p:grpSp>
      <p:sp>
        <p:nvSpPr>
          <p:cNvPr id="8" name="Rectangle: Rounded Corners 7"/>
          <p:cNvSpPr/>
          <p:nvPr/>
        </p:nvSpPr>
        <p:spPr>
          <a:xfrm>
            <a:off x="666547" y="3896096"/>
            <a:ext cx="10858500" cy="2315528"/>
          </a:xfrm>
          <a:prstGeom prst="round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R="0" lvl="0" algn="just" defTabSz="685800" rtl="0" eaLnBrk="1" fontAlgn="auto" latinLnBrk="0" hangingPunct="1">
              <a:lnSpc>
                <a:spcPct val="100000"/>
              </a:lnSpc>
              <a:spcBef>
                <a:spcPts val="0"/>
              </a:spcBef>
              <a:spcAft>
                <a:spcPts val="600"/>
              </a:spcAft>
              <a:buClrTx/>
              <a:buSzTx/>
              <a:defRPr/>
            </a:pPr>
            <a:r>
              <a:rPr kumimoji="0" lang="en-US" sz="2000" i="0" u="none" strike="noStrike" kern="1200" cap="none" spc="0" normalizeH="0" baseline="0" noProof="0" dirty="0">
                <a:ln>
                  <a:noFill/>
                </a:ln>
                <a:solidFill>
                  <a:schemeClr val="tx1"/>
                </a:solidFill>
                <a:effectLst/>
                <a:uLnTx/>
                <a:uFillTx/>
                <a:latin typeface="Gill Sans MT" panose="020B0502020104020203" pitchFamily="34" charset="0"/>
              </a:rPr>
              <a:t>Broadcasting</a:t>
            </a:r>
            <a:r>
              <a:rPr lang="en-US" sz="2000" dirty="0">
                <a:solidFill>
                  <a:schemeClr val="tx1"/>
                </a:solidFill>
                <a:latin typeface="Gill Sans MT" panose="020B0502020104020203" pitchFamily="34" charset="0"/>
              </a:rPr>
              <a:t> is the traditional method of sowing seeds by randomly scattering them on the line while walking.  It was asked to replace it by line sowing which means sowing of the seeds in a fixed geometric pattern along vertical and horizontal.</a:t>
            </a:r>
          </a:p>
          <a:p>
            <a:pPr marL="342900" marR="0" lvl="0" indent="-342900" algn="just" defTabSz="685800" rtl="0" eaLnBrk="1" fontAlgn="auto" latinLnBrk="0" hangingPunct="1">
              <a:lnSpc>
                <a:spcPct val="100000"/>
              </a:lnSpc>
              <a:spcBef>
                <a:spcPts val="0"/>
              </a:spcBef>
              <a:spcAft>
                <a:spcPts val="600"/>
              </a:spcAft>
              <a:buClrTx/>
              <a:buSzTx/>
              <a:buFont typeface="Wingdings" panose="05000000000000000000" pitchFamily="2" charset="2"/>
              <a:buChar char="Ø"/>
              <a:defRPr/>
            </a:pPr>
            <a:r>
              <a:rPr lang="en-US" sz="2000" dirty="0">
                <a:solidFill>
                  <a:schemeClr val="tx1"/>
                </a:solidFill>
                <a:latin typeface="Gill Sans MT" panose="020B0502020104020203" pitchFamily="34" charset="0"/>
              </a:rPr>
              <a:t>While broadcasting may lead to over-crowding of crops thus diminishing growth, line sowing circumvents that by providing sufficient space for plant growth</a:t>
            </a:r>
          </a:p>
          <a:p>
            <a:pPr marL="342900" marR="0" lvl="0" indent="-342900" algn="just" defTabSz="685800" rtl="0" eaLnBrk="1" fontAlgn="auto" latinLnBrk="0" hangingPunct="1">
              <a:lnSpc>
                <a:spcPct val="100000"/>
              </a:lnSpc>
              <a:spcBef>
                <a:spcPts val="0"/>
              </a:spcBef>
              <a:spcAft>
                <a:spcPts val="600"/>
              </a:spcAft>
              <a:buClrTx/>
              <a:buSzTx/>
              <a:buFont typeface="Wingdings" panose="05000000000000000000" pitchFamily="2" charset="2"/>
              <a:buChar char="Ø"/>
              <a:defRPr/>
            </a:pPr>
            <a:r>
              <a:rPr lang="en-US" sz="2000" b="1" dirty="0">
                <a:solidFill>
                  <a:schemeClr val="tx1"/>
                </a:solidFill>
                <a:latin typeface="Gill Sans MT" panose="020B0502020104020203" pitchFamily="34" charset="0"/>
              </a:rPr>
              <a:t>Weed management</a:t>
            </a:r>
            <a:r>
              <a:rPr lang="en-US" sz="2000" dirty="0">
                <a:solidFill>
                  <a:schemeClr val="tx1"/>
                </a:solidFill>
                <a:latin typeface="Gill Sans MT" panose="020B0502020104020203" pitchFamily="34" charset="0"/>
              </a:rPr>
              <a:t> can also be done more efficiently in line sowing</a:t>
            </a:r>
          </a:p>
        </p:txBody>
      </p:sp>
      <p:sp>
        <p:nvSpPr>
          <p:cNvPr id="9" name="TextBox 8"/>
          <p:cNvSpPr txBox="1"/>
          <p:nvPr/>
        </p:nvSpPr>
        <p:spPr>
          <a:xfrm>
            <a:off x="666547" y="3311321"/>
            <a:ext cx="10407162" cy="584775"/>
          </a:xfrm>
          <a:prstGeom prst="rect">
            <a:avLst/>
          </a:prstGeom>
          <a:noFill/>
        </p:spPr>
        <p:txBody>
          <a:bodyPr wrap="square" rtlCol="0">
            <a:spAutoFit/>
          </a:bodyPr>
          <a:lstStyle/>
          <a:p>
            <a:r>
              <a:rPr lang="en-US" sz="3200" b="1" dirty="0">
                <a:solidFill>
                  <a:schemeClr val="accent2">
                    <a:lumMod val="75000"/>
                  </a:schemeClr>
                </a:solidFill>
                <a:latin typeface="Gill Sans MT" panose="020B0502020104020203" pitchFamily="34" charset="0"/>
              </a:rPr>
              <a:t>Recommendations of Line sowing over broadcasting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2251563" y="419675"/>
            <a:ext cx="7688873"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Weed management</a:t>
            </a:r>
          </a:p>
        </p:txBody>
      </p:sp>
      <p:grpSp>
        <p:nvGrpSpPr>
          <p:cNvPr id="5" name="Group 4"/>
          <p:cNvGrpSpPr/>
          <p:nvPr/>
        </p:nvGrpSpPr>
        <p:grpSpPr>
          <a:xfrm>
            <a:off x="4748375" y="1309111"/>
            <a:ext cx="7011337" cy="1556347"/>
            <a:chOff x="1461948" y="2562766"/>
            <a:chExt cx="6355122" cy="1556347"/>
          </a:xfrm>
        </p:grpSpPr>
        <p:sp>
          <p:nvSpPr>
            <p:cNvPr id="6" name="Rounded Rectangle 8"/>
            <p:cNvSpPr/>
            <p:nvPr/>
          </p:nvSpPr>
          <p:spPr>
            <a:xfrm>
              <a:off x="1898487" y="2918784"/>
              <a:ext cx="5918583" cy="1200329"/>
            </a:xfrm>
            <a:prstGeom prst="roundRect">
              <a:avLst>
                <a:gd name="adj" fmla="val 0"/>
              </a:avLst>
            </a:prstGeom>
            <a:solidFill>
              <a:schemeClr val="accent1">
                <a:lumMod val="20000"/>
                <a:lumOff val="80000"/>
              </a:schemeClr>
            </a:solidFill>
            <a:ln>
              <a:solidFill>
                <a:schemeClr val="accent3">
                  <a:lumMod val="50000"/>
                </a:schemeClr>
              </a:solid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R="0" lvl="0" algn="just" defTabSz="685800" rtl="0" eaLnBrk="1" fontAlgn="auto" latinLnBrk="0" hangingPunct="1">
                <a:lnSpc>
                  <a:spcPct val="100000"/>
                </a:lnSpc>
                <a:spcBef>
                  <a:spcPts val="0"/>
                </a:spcBef>
                <a:spcAft>
                  <a:spcPts val="0"/>
                </a:spcAft>
                <a:buClrTx/>
                <a:buSzTx/>
                <a:defRPr/>
              </a:pPr>
              <a:endParaRPr lang="en-US" dirty="0">
                <a:solidFill>
                  <a:prstClr val="black"/>
                </a:solidFill>
                <a:latin typeface="Gill Sans MT" panose="020B0502020104020203" pitchFamily="34" charset="0"/>
              </a:endParaRPr>
            </a:p>
            <a:p>
              <a:pPr marR="0" lvl="0" algn="just" defTabSz="685800" rtl="0" eaLnBrk="1" fontAlgn="auto" latinLnBrk="0" hangingPunct="1">
                <a:lnSpc>
                  <a:spcPct val="100000"/>
                </a:lnSpc>
                <a:spcBef>
                  <a:spcPts val="0"/>
                </a:spcBef>
                <a:spcAft>
                  <a:spcPts val="0"/>
                </a:spcAft>
                <a:buClrTx/>
                <a:buSzTx/>
                <a:defRPr/>
              </a:pPr>
              <a:r>
                <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rPr>
                <a:t>Weeds are the unwanted and unde</a:t>
              </a:r>
              <a:r>
                <a:rPr lang="en-US" dirty="0" err="1">
                  <a:solidFill>
                    <a:prstClr val="black"/>
                  </a:solidFill>
                  <a:latin typeface="Gill Sans MT" panose="020B0502020104020203" pitchFamily="34" charset="0"/>
                </a:rPr>
                <a:t>sirable</a:t>
              </a:r>
              <a:r>
                <a:rPr lang="en-US" dirty="0">
                  <a:solidFill>
                    <a:prstClr val="black"/>
                  </a:solidFill>
                  <a:latin typeface="Gill Sans MT" panose="020B0502020104020203" pitchFamily="34" charset="0"/>
                </a:rPr>
                <a:t> plants that grows up with the wanted plants and compete with them for land, water and other resources and adversely affect their production.</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Rounded Rectangle 11"/>
            <p:cNvSpPr/>
            <p:nvPr/>
          </p:nvSpPr>
          <p:spPr>
            <a:xfrm>
              <a:off x="1461948" y="2562766"/>
              <a:ext cx="2973257" cy="646986"/>
            </a:xfrm>
            <a:prstGeom prst="round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3200" b="0" i="0" u="none" strike="noStrike" kern="1200" cap="none" spc="0" normalizeH="0" baseline="0" noProof="0" dirty="0">
                  <a:ln>
                    <a:noFill/>
                  </a:ln>
                  <a:solidFill>
                    <a:prstClr val="white"/>
                  </a:solidFill>
                  <a:effectLst/>
                  <a:uLnTx/>
                  <a:uFillTx/>
                  <a:latin typeface="Gill Sans MT" panose="020B0502020104020203" pitchFamily="34" charset="77"/>
                  <a:ea typeface="+mn-ea"/>
                  <a:cs typeface="+mn-cs"/>
                </a:rPr>
                <a:t>Introduction</a:t>
              </a:r>
            </a:p>
          </p:txBody>
        </p:sp>
      </p:gr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2316" y="1988262"/>
            <a:ext cx="4416714" cy="280467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p:cNvSpPr/>
          <p:nvPr/>
        </p:nvSpPr>
        <p:spPr>
          <a:xfrm>
            <a:off x="4748375" y="3854524"/>
            <a:ext cx="7108052" cy="2196346"/>
          </a:xfrm>
          <a:prstGeom prst="round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342900" marR="0" lvl="0" indent="-34290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lang="en-US" sz="1800" b="0" i="0" u="none" strike="noStrike" dirty="0">
                <a:solidFill>
                  <a:srgbClr val="000000"/>
                </a:solidFill>
                <a:effectLst/>
                <a:latin typeface="Gill Sans MT" panose="020B0502020104020203" pitchFamily="34" charset="0"/>
              </a:rPr>
              <a:t>Weeds compete with crops for water, soil, nutrients, light, and space, and thus reduce the crop yields</a:t>
            </a:r>
          </a:p>
          <a:p>
            <a:pPr marL="342900" marR="0" lvl="0" indent="-34290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lang="en-US" dirty="0">
                <a:solidFill>
                  <a:srgbClr val="000000"/>
                </a:solidFill>
                <a:latin typeface="Gill Sans MT" panose="020B0502020104020203" pitchFamily="34" charset="0"/>
              </a:rPr>
              <a:t>A</a:t>
            </a:r>
            <a:r>
              <a:rPr lang="en-US" sz="1800" b="0" i="0" u="none" strike="noStrike" dirty="0">
                <a:solidFill>
                  <a:srgbClr val="000000"/>
                </a:solidFill>
                <a:effectLst/>
                <a:latin typeface="Gill Sans MT" panose="020B0502020104020203" pitchFamily="34" charset="0"/>
              </a:rPr>
              <a:t>ct as alternate hosts of some of the pests and diseases</a:t>
            </a:r>
            <a:endParaRPr lang="en-US" sz="2000" dirty="0">
              <a:latin typeface="Gill Sans MT" panose="020B0502020104020203" pitchFamily="34" charset="0"/>
            </a:endParaRPr>
          </a:p>
          <a:p>
            <a:pPr marL="342900" marR="0" lvl="0" indent="-34290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lang="en-US" sz="1800" b="0" i="0" u="none" strike="noStrike" dirty="0">
                <a:solidFill>
                  <a:srgbClr val="000000"/>
                </a:solidFill>
                <a:effectLst/>
                <a:latin typeface="Gill Sans MT" panose="020B0502020104020203" pitchFamily="34" charset="0"/>
              </a:rPr>
              <a:t>Some weeds release poisonous substances into the soil that may be harmful to the crop plants, human beings and livestock</a:t>
            </a:r>
            <a:endParaRPr lang="en-US" dirty="0">
              <a:solidFill>
                <a:srgbClr val="000000"/>
              </a:solidFill>
              <a:latin typeface="Gill Sans MT" panose="020B0502020104020203" pitchFamily="34" charset="0"/>
            </a:endParaRPr>
          </a:p>
          <a:p>
            <a:pPr marL="342900" marR="0" lvl="0" indent="-342900" algn="just" defTabSz="685800" rtl="0" eaLnBrk="1" fontAlgn="auto" latinLnBrk="0" hangingPunct="1">
              <a:lnSpc>
                <a:spcPct val="100000"/>
              </a:lnSpc>
              <a:spcBef>
                <a:spcPts val="0"/>
              </a:spcBef>
              <a:spcAft>
                <a:spcPts val="600"/>
              </a:spcAft>
              <a:buClrTx/>
              <a:buSzTx/>
              <a:buFont typeface="Arial" panose="020B0604020202020204" pitchFamily="34" charset="0"/>
              <a:buChar char="•"/>
              <a:defRPr/>
            </a:pPr>
            <a:r>
              <a:rPr lang="en-US" dirty="0">
                <a:solidFill>
                  <a:srgbClr val="000000"/>
                </a:solidFill>
                <a:latin typeface="Gill Sans MT" panose="020B0502020104020203" pitchFamily="34" charset="0"/>
              </a:rPr>
              <a:t>R</a:t>
            </a:r>
            <a:r>
              <a:rPr lang="en-US" sz="1800" b="0" i="0" u="none" strike="noStrike" dirty="0">
                <a:solidFill>
                  <a:srgbClr val="000000"/>
                </a:solidFill>
                <a:effectLst/>
                <a:latin typeface="Gill Sans MT" panose="020B0502020104020203" pitchFamily="34" charset="0"/>
              </a:rPr>
              <a:t>educe yield and also interfere with agricultural operations</a:t>
            </a:r>
            <a:endParaRPr lang="en-US" sz="2000" b="0" dirty="0">
              <a:effectLst/>
              <a:latin typeface="Gill Sans MT" panose="020B0502020104020203" pitchFamily="34" charset="0"/>
            </a:endParaRPr>
          </a:p>
        </p:txBody>
      </p:sp>
      <p:sp>
        <p:nvSpPr>
          <p:cNvPr id="11" name="TextBox 10"/>
          <p:cNvSpPr txBox="1"/>
          <p:nvPr/>
        </p:nvSpPr>
        <p:spPr>
          <a:xfrm>
            <a:off x="4748375" y="3271410"/>
            <a:ext cx="2452525"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ED7D31">
                    <a:lumMod val="75000"/>
                  </a:srgbClr>
                </a:solidFill>
                <a:effectLst/>
                <a:uLnTx/>
                <a:uFillTx/>
                <a:latin typeface="Gill Sans MT" panose="020B0502020104020203" pitchFamily="34" charset="0"/>
              </a:rPr>
              <a:t>Importance</a:t>
            </a:r>
          </a:p>
        </p:txBody>
      </p:sp>
      <p:sp>
        <p:nvSpPr>
          <p:cNvPr id="8" name="TextBox 7"/>
          <p:cNvSpPr txBox="1"/>
          <p:nvPr/>
        </p:nvSpPr>
        <p:spPr>
          <a:xfrm>
            <a:off x="992428" y="4792941"/>
            <a:ext cx="2763520" cy="646331"/>
          </a:xfrm>
          <a:prstGeom prst="rect">
            <a:avLst/>
          </a:prstGeom>
          <a:noFill/>
        </p:spPr>
        <p:txBody>
          <a:bodyPr wrap="square" rtlCol="0">
            <a:spAutoFit/>
          </a:bodyPr>
          <a:lstStyle/>
          <a:p>
            <a:pPr algn="ctr"/>
            <a:r>
              <a:rPr lang="en-US" b="1" dirty="0">
                <a:solidFill>
                  <a:schemeClr val="accent6">
                    <a:lumMod val="75000"/>
                  </a:schemeClr>
                </a:solidFill>
                <a:latin typeface="Gill Sans MT" panose="020B0502020104020203" pitchFamily="34" charset="0"/>
              </a:rPr>
              <a:t>Hand weeding done by us in farmer’s field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no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39565" y="28472"/>
            <a:ext cx="390818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Rural Agricultural Work Experience (2022-23)</a:t>
            </a:r>
          </a:p>
        </p:txBody>
      </p:sp>
      <p:sp>
        <p:nvSpPr>
          <p:cNvPr id="3" name="TextBox 2"/>
          <p:cNvSpPr txBox="1"/>
          <p:nvPr/>
        </p:nvSpPr>
        <p:spPr>
          <a:xfrm>
            <a:off x="1435711" y="227413"/>
            <a:ext cx="9320578"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4000" b="1" i="0" u="none" strike="noStrike" kern="1200" cap="none" spc="0" normalizeH="0" baseline="0" noProof="0" dirty="0">
                <a:ln>
                  <a:noFill/>
                </a:ln>
                <a:solidFill>
                  <a:srgbClr val="FF0000"/>
                </a:solidFill>
                <a:effectLst/>
                <a:uLnTx/>
                <a:uFillTx/>
                <a:latin typeface="Amasis MT Pro" panose="02040504050005020304" pitchFamily="18" charset="0"/>
                <a:ea typeface="+mn-ea"/>
                <a:cs typeface="+mn-cs"/>
              </a:rPr>
              <a:t>A Critical period of Weed competition</a:t>
            </a:r>
          </a:p>
        </p:txBody>
      </p:sp>
      <p:grpSp>
        <p:nvGrpSpPr>
          <p:cNvPr id="5" name="Group 4"/>
          <p:cNvGrpSpPr/>
          <p:nvPr/>
        </p:nvGrpSpPr>
        <p:grpSpPr>
          <a:xfrm>
            <a:off x="502920" y="1168229"/>
            <a:ext cx="10842625" cy="1623817"/>
            <a:chOff x="-34429" y="2535263"/>
            <a:chExt cx="9866965" cy="1731505"/>
          </a:xfrm>
        </p:grpSpPr>
        <p:sp>
          <p:nvSpPr>
            <p:cNvPr id="6" name="Rounded Rectangle 8"/>
            <p:cNvSpPr/>
            <p:nvPr/>
          </p:nvSpPr>
          <p:spPr>
            <a:xfrm>
              <a:off x="1096562" y="2942370"/>
              <a:ext cx="8735974" cy="1324398"/>
            </a:xfrm>
            <a:prstGeom prst="roundRect">
              <a:avLst>
                <a:gd name="adj" fmla="val 6317"/>
              </a:avLst>
            </a:prstGeom>
            <a:solidFill>
              <a:schemeClr val="accent5">
                <a:lumMod val="20000"/>
                <a:lumOff val="80000"/>
              </a:schemeClr>
            </a:solidFill>
            <a:ln>
              <a:solidFill>
                <a:schemeClr val="accent3">
                  <a:lumMod val="50000"/>
                </a:schemeClr>
              </a:solid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just" defTabSz="6858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Gill Sans MT" panose="020B0502020104020203" pitchFamily="34" charset="0"/>
              </a:endParaRPr>
            </a:p>
            <a:p>
              <a:pPr marL="0" marR="0" lvl="0" indent="0" algn="just" defTabSz="685800" rtl="0" eaLnBrk="1" fontAlgn="auto" latinLnBrk="0" hangingPunct="1">
                <a:lnSpc>
                  <a:spcPct val="100000"/>
                </a:lnSpc>
                <a:spcBef>
                  <a:spcPts val="0"/>
                </a:spcBef>
                <a:spcAft>
                  <a:spcPts val="0"/>
                </a:spcAft>
                <a:buClrTx/>
                <a:buSzTx/>
                <a:buFontTx/>
                <a:buNone/>
                <a:defRPr/>
              </a:pPr>
              <a:r>
                <a:rPr lang="en-US" dirty="0">
                  <a:solidFill>
                    <a:srgbClr val="000000"/>
                  </a:solidFill>
                  <a:latin typeface="Gill Sans MT" panose="020B0502020104020203" pitchFamily="34" charset="0"/>
                </a:rPr>
                <a:t>S</a:t>
              </a:r>
              <a:r>
                <a:rPr lang="en-US" sz="1800" b="0" i="0" u="none" strike="noStrike" dirty="0">
                  <a:solidFill>
                    <a:srgbClr val="000000"/>
                  </a:solidFill>
                  <a:effectLst/>
                  <a:latin typeface="Gill Sans MT" panose="020B0502020104020203" pitchFamily="34" charset="0"/>
                </a:rPr>
                <a:t>hortest time of crop growth when weeding result in higher economic returns.</a:t>
              </a:r>
            </a:p>
            <a:p>
              <a:pPr marL="0" marR="0" lvl="0" indent="0" algn="just" defTabSz="685800" rtl="0" eaLnBrk="1" fontAlgn="auto" latinLnBrk="0" hangingPunct="1">
                <a:lnSpc>
                  <a:spcPct val="100000"/>
                </a:lnSpc>
                <a:spcBef>
                  <a:spcPts val="0"/>
                </a:spcBef>
                <a:spcAft>
                  <a:spcPts val="0"/>
                </a:spcAft>
                <a:buClrTx/>
                <a:buSzTx/>
                <a:buFontTx/>
                <a:buNone/>
                <a:defRPr/>
              </a:pPr>
              <a:r>
                <a:rPr lang="en-US" sz="1800" b="0" i="0" u="none" strike="noStrike" dirty="0">
                  <a:solidFill>
                    <a:srgbClr val="000000"/>
                  </a:solidFill>
                  <a:effectLst/>
                  <a:latin typeface="Gill Sans MT" panose="020B0502020104020203" pitchFamily="34" charset="0"/>
                </a:rPr>
                <a:t>The crop yield level obtained by weeding during this period is similar to that obtained by full season weed free conditions.</a:t>
              </a:r>
              <a:endParaRPr kumimoji="0" lang="en-US" sz="1800" b="0" i="0" u="none" strike="noStrike" kern="1200" cap="none" spc="0" normalizeH="0" baseline="0" noProof="0" dirty="0">
                <a:ln>
                  <a:noFill/>
                </a:ln>
                <a:solidFill>
                  <a:prstClr val="white"/>
                </a:solidFill>
                <a:effectLst/>
                <a:uLnTx/>
                <a:uFillTx/>
                <a:latin typeface="Gill Sans MT" panose="020B0502020104020203" pitchFamily="34" charset="0"/>
              </a:endParaRPr>
            </a:p>
          </p:txBody>
        </p:sp>
        <p:sp>
          <p:nvSpPr>
            <p:cNvPr id="7" name="Rounded Rectangle 11"/>
            <p:cNvSpPr/>
            <p:nvPr/>
          </p:nvSpPr>
          <p:spPr>
            <a:xfrm>
              <a:off x="-34429" y="2535263"/>
              <a:ext cx="2973257" cy="613102"/>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800" b="0" i="0" u="none" strike="noStrike" kern="1200" cap="none" spc="0" normalizeH="0" baseline="0" noProof="0" dirty="0">
                  <a:ln>
                    <a:noFill/>
                  </a:ln>
                  <a:solidFill>
                    <a:prstClr val="white"/>
                  </a:solidFill>
                  <a:effectLst/>
                  <a:uLnTx/>
                  <a:uFillTx/>
                  <a:latin typeface="Gill Sans MT" panose="020B0502020104020203" pitchFamily="34" charset="77"/>
                  <a:ea typeface="+mn-ea"/>
                  <a:cs typeface="+mn-cs"/>
                </a:rPr>
                <a:t>Definition</a:t>
              </a:r>
            </a:p>
          </p:txBody>
        </p:sp>
      </p:grpSp>
      <p:grpSp>
        <p:nvGrpSpPr>
          <p:cNvPr id="4" name="Group 3"/>
          <p:cNvGrpSpPr/>
          <p:nvPr/>
        </p:nvGrpSpPr>
        <p:grpSpPr>
          <a:xfrm>
            <a:off x="2296792" y="2857760"/>
            <a:ext cx="7078225" cy="3884525"/>
            <a:chOff x="2296792" y="2857760"/>
            <a:chExt cx="7078225" cy="3884525"/>
          </a:xfrm>
        </p:grpSpPr>
        <p:cxnSp>
          <p:nvCxnSpPr>
            <p:cNvPr id="23" name="Straight Arrow Connector 22"/>
            <p:cNvCxnSpPr>
              <a:endCxn id="32" idx="5"/>
            </p:cNvCxnSpPr>
            <p:nvPr/>
          </p:nvCxnSpPr>
          <p:spPr>
            <a:xfrm flipH="1" flipV="1">
              <a:off x="4793905" y="3547108"/>
              <a:ext cx="486255" cy="646215"/>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flipH="1">
              <a:off x="4864979" y="5172692"/>
              <a:ext cx="533131" cy="660695"/>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H="1">
              <a:off x="3947746" y="4624063"/>
              <a:ext cx="890212" cy="317463"/>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endCxn id="35" idx="1"/>
            </p:cNvCxnSpPr>
            <p:nvPr/>
          </p:nvCxnSpPr>
          <p:spPr>
            <a:xfrm>
              <a:off x="7149420" y="4766432"/>
              <a:ext cx="838611" cy="375321"/>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a:off x="6449226" y="5152492"/>
              <a:ext cx="579240" cy="765708"/>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flipV="1">
              <a:off x="6616520" y="3504224"/>
              <a:ext cx="531335" cy="654263"/>
            </a:xfrm>
            <a:prstGeom prst="straightConnector1">
              <a:avLst/>
            </a:prstGeom>
            <a:ln w="28575">
              <a:solidFill>
                <a:schemeClr val="accent6">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29" name="Rounded Rectangle 4"/>
            <p:cNvSpPr/>
            <p:nvPr/>
          </p:nvSpPr>
          <p:spPr>
            <a:xfrm>
              <a:off x="4799254" y="4100672"/>
              <a:ext cx="2348601" cy="1123712"/>
            </a:xfrm>
            <a:prstGeom prst="roundRect">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spAutoFit/>
            </a:bodyPr>
            <a:lstStyle/>
            <a:p>
              <a:pPr marL="0" marR="0" lvl="0" indent="0" algn="ctr" defTabSz="609600" rtl="0" eaLnBrk="1" fontAlgn="base" latinLnBrk="0" hangingPunct="1">
                <a:lnSpc>
                  <a:spcPct val="100000"/>
                </a:lnSpc>
                <a:spcBef>
                  <a:spcPct val="0"/>
                </a:spcBef>
                <a:spcAft>
                  <a:spcPct val="0"/>
                </a:spcAft>
                <a:buClrTx/>
                <a:buSzTx/>
                <a:buFontTx/>
                <a:buNone/>
                <a:defRPr/>
              </a:pPr>
              <a:r>
                <a:rPr kumimoji="0" lang="en-US" sz="20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Factors influencing critical period of weed competition</a:t>
              </a:r>
              <a:endParaRPr kumimoji="0" lang="en-US" sz="1400" b="0" i="0" u="none" strike="noStrike" kern="1200" cap="none" spc="0" normalizeH="0" baseline="0" noProof="0" dirty="0">
                <a:ln>
                  <a:noFill/>
                </a:ln>
                <a:solidFill>
                  <a:prstClr val="black"/>
                </a:solidFill>
                <a:effectLst/>
                <a:uLnTx/>
                <a:uFillTx/>
                <a:latin typeface="Gill Sans MT" panose="020B0502020104020203" pitchFamily="34" charset="0"/>
                <a:ea typeface="+mn-ea"/>
                <a:cs typeface="+mn-cs"/>
              </a:endParaRPr>
            </a:p>
          </p:txBody>
        </p:sp>
        <p:sp>
          <p:nvSpPr>
            <p:cNvPr id="30" name="Oval 29"/>
            <p:cNvSpPr/>
            <p:nvPr/>
          </p:nvSpPr>
          <p:spPr>
            <a:xfrm>
              <a:off x="6463038" y="5894470"/>
              <a:ext cx="1753125" cy="753418"/>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Weed crop density</a:t>
              </a:r>
            </a:p>
          </p:txBody>
        </p:sp>
        <p:sp>
          <p:nvSpPr>
            <p:cNvPr id="31" name="Oval 30"/>
            <p:cNvSpPr/>
            <p:nvPr/>
          </p:nvSpPr>
          <p:spPr>
            <a:xfrm>
              <a:off x="2296792" y="4717431"/>
              <a:ext cx="1733907" cy="817915"/>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Growing condition</a:t>
              </a:r>
            </a:p>
          </p:txBody>
        </p:sp>
        <p:sp>
          <p:nvSpPr>
            <p:cNvPr id="32" name="Oval 31"/>
            <p:cNvSpPr/>
            <p:nvPr/>
          </p:nvSpPr>
          <p:spPr>
            <a:xfrm>
              <a:off x="3402517" y="2947163"/>
              <a:ext cx="1630112" cy="702879"/>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Nature of crop</a:t>
              </a:r>
            </a:p>
          </p:txBody>
        </p:sp>
        <p:sp>
          <p:nvSpPr>
            <p:cNvPr id="33" name="Oval 32"/>
            <p:cNvSpPr/>
            <p:nvPr/>
          </p:nvSpPr>
          <p:spPr>
            <a:xfrm>
              <a:off x="6864051" y="2857760"/>
              <a:ext cx="1565394" cy="739311"/>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Varieties</a:t>
              </a:r>
            </a:p>
          </p:txBody>
        </p:sp>
        <p:sp>
          <p:nvSpPr>
            <p:cNvPr id="34" name="Oval 33"/>
            <p:cNvSpPr/>
            <p:nvPr/>
          </p:nvSpPr>
          <p:spPr>
            <a:xfrm>
              <a:off x="3459480" y="5803006"/>
              <a:ext cx="1952442" cy="939279"/>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Period of weed growth</a:t>
              </a:r>
            </a:p>
          </p:txBody>
        </p:sp>
        <p:sp>
          <p:nvSpPr>
            <p:cNvPr id="35" name="Oval 34"/>
            <p:cNvSpPr/>
            <p:nvPr/>
          </p:nvSpPr>
          <p:spPr>
            <a:xfrm>
              <a:off x="7750062" y="5028718"/>
              <a:ext cx="1624955" cy="771851"/>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Plant species</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5538</Words>
  <Application>Microsoft Office PowerPoint</Application>
  <PresentationFormat>Widescreen</PresentationFormat>
  <Paragraphs>1032</Paragraphs>
  <Slides>60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Amasis MT Pro</vt:lpstr>
      <vt:lpstr>Arial</vt:lpstr>
      <vt:lpstr>Calibri</vt:lpstr>
      <vt:lpstr>Calibri Light</vt:lpstr>
      <vt:lpstr>Gill Sans MT</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FNU Bibhor Kumar</dc:creator>
  <cp:lastModifiedBy>FNU Bibhor Kumar</cp:lastModifiedBy>
  <cp:revision>49</cp:revision>
  <dcterms:created xsi:type="dcterms:W3CDTF">2023-03-07T17:44:00Z</dcterms:created>
  <dcterms:modified xsi:type="dcterms:W3CDTF">2023-04-03T05:18:19Z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B56A9F7E62FA42FC838F0BCB045A15E9</vt:lpwstr>
  </property>
  <property fmtid="{D5CDD505-2E9C-101B-9397-08002B2CF9AE}" pid="3" name="KSOProductBuildVer">
    <vt:lpwstr>1033-11.2.0.11486</vt:lpwstr>
  </property>
</Properties>
</file>

<file path=docProps/thumbnail.jpeg>
</file>